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6" r:id="rId9"/>
    <p:sldId id="267" r:id="rId10"/>
    <p:sldId id="268" r:id="rId11"/>
    <p:sldId id="270" r:id="rId12"/>
    <p:sldId id="272" r:id="rId13"/>
    <p:sldId id="273" r:id="rId14"/>
    <p:sldId id="274" r:id="rId15"/>
    <p:sldId id="294" r:id="rId16"/>
    <p:sldId id="275" r:id="rId17"/>
    <p:sldId id="276" r:id="rId18"/>
    <p:sldId id="277" r:id="rId19"/>
    <p:sldId id="280" r:id="rId20"/>
    <p:sldId id="278" r:id="rId21"/>
    <p:sldId id="279" r:id="rId22"/>
    <p:sldId id="295" r:id="rId23"/>
    <p:sldId id="281" r:id="rId24"/>
    <p:sldId id="283" r:id="rId25"/>
    <p:sldId id="284" r:id="rId26"/>
    <p:sldId id="287" r:id="rId27"/>
    <p:sldId id="285" r:id="rId28"/>
    <p:sldId id="288" r:id="rId29"/>
    <p:sldId id="289" r:id="rId30"/>
    <p:sldId id="290" r:id="rId31"/>
    <p:sldId id="292" r:id="rId32"/>
    <p:sldId id="305" r:id="rId33"/>
    <p:sldId id="297" r:id="rId34"/>
    <p:sldId id="298" r:id="rId35"/>
    <p:sldId id="299" r:id="rId36"/>
    <p:sldId id="301" r:id="rId37"/>
    <p:sldId id="302" r:id="rId38"/>
    <p:sldId id="303" r:id="rId39"/>
    <p:sldId id="304" r:id="rId40"/>
    <p:sldId id="293" r:id="rId41"/>
  </p:sldIdLst>
  <p:sldSz cx="9144000" cy="6858000" type="screen4x3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FA8"/>
    <a:srgbClr val="3E3E40"/>
    <a:srgbClr val="0099CC"/>
    <a:srgbClr val="339966"/>
    <a:srgbClr val="EAEAEA"/>
    <a:srgbClr val="00CC66"/>
    <a:srgbClr val="DDDDDD"/>
    <a:srgbClr val="CC9900"/>
    <a:srgbClr val="FF99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280" autoAdjust="0"/>
  </p:normalViewPr>
  <p:slideViewPr>
    <p:cSldViewPr>
      <p:cViewPr varScale="1">
        <p:scale>
          <a:sx n="68" d="100"/>
          <a:sy n="68" d="100"/>
        </p:scale>
        <p:origin x="7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058"/>
    </p:cViewPr>
  </p:sorterViewPr>
  <p:notesViewPr>
    <p:cSldViewPr>
      <p:cViewPr varScale="1">
        <p:scale>
          <a:sx n="60" d="100"/>
          <a:sy n="60" d="100"/>
        </p:scale>
        <p:origin x="-2774" y="-77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50"/>
      <c:depthPercent val="6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1BB-4BF2-AA94-8B93A3DC40C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1BB-4BF2-AA94-8B93A3DC40C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91BB-4BF2-AA94-8B93A3DC40C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91BB-4BF2-AA94-8B93A3DC40C3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50</c:v>
                </c:pt>
                <c:pt idx="2">
                  <c:v>35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BB-4BF2-AA94-8B93A3DC4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4656"/>
        <c:axId val="201858608"/>
        <c:axId val="0"/>
      </c:bar3DChart>
      <c:catAx>
        <c:axId val="210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1858608"/>
        <c:crosses val="autoZero"/>
        <c:auto val="1"/>
        <c:lblAlgn val="ctr"/>
        <c:lblOffset val="100"/>
        <c:noMultiLvlLbl val="0"/>
      </c:catAx>
      <c:valAx>
        <c:axId val="201858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04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F11F802B-2682-457D-BED6-1F177BCC6B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387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EF0486E9-4AE9-47EF-B747-0358491893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32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262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051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98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95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78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06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941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552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768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549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809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798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940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389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139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68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5526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5885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2725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8895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241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939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4552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0393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1854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3183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5846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0598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829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3672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2808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2741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684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9758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75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147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121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326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450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486E9-4AE9-47EF-B747-03584918932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184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838200"/>
            <a:ext cx="22098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838200"/>
            <a:ext cx="64770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839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2286000"/>
            <a:ext cx="43434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2286000"/>
            <a:ext cx="4343400" cy="4191000"/>
          </a:xfrm>
        </p:spPr>
        <p:txBody>
          <a:bodyPr/>
          <a:lstStyle/>
          <a:p>
            <a:pPr lvl="0"/>
            <a:endParaRPr lang="hr-HR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839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2286000"/>
            <a:ext cx="43434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286000"/>
            <a:ext cx="4343400" cy="4191000"/>
          </a:xfrm>
        </p:spPr>
        <p:txBody>
          <a:bodyPr/>
          <a:lstStyle/>
          <a:p>
            <a:pPr lvl="0"/>
            <a:endParaRPr lang="hr-H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286000"/>
            <a:ext cx="4343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343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838200"/>
            <a:ext cx="883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</a:t>
            </a:r>
            <a:r>
              <a:rPr lang="hr-HR"/>
              <a:t>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2286000"/>
            <a:ext cx="883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75" name="Text Box 51"/>
          <p:cNvSpPr txBox="1">
            <a:spLocks noChangeArrowheads="1"/>
          </p:cNvSpPr>
          <p:nvPr userDrawn="1"/>
        </p:nvSpPr>
        <p:spPr bwMode="auto">
          <a:xfrm>
            <a:off x="1835150" y="332658"/>
            <a:ext cx="533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>
                <a:solidFill>
                  <a:schemeClr val="bg2"/>
                </a:solidFill>
                <a:latin typeface="Arial" charset="0"/>
                <a:sym typeface="ZapfDingbats" pitchFamily="82" charset="2"/>
              </a:rPr>
              <a:t>Сигурносни системи и нивна интеграција </a:t>
            </a:r>
            <a:endParaRPr lang="en-GB" sz="1600" dirty="0">
              <a:solidFill>
                <a:schemeClr val="bg2"/>
              </a:solidFill>
              <a:latin typeface="Arial" charset="0"/>
              <a:sym typeface="ZapfDingbats" pitchFamily="82" charset="2"/>
            </a:endParaRPr>
          </a:p>
        </p:txBody>
      </p:sp>
      <p:sp>
        <p:nvSpPr>
          <p:cNvPr id="1076" name="Line 52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hr-HR" sz="2400"/>
          </a:p>
        </p:txBody>
      </p:sp>
      <p:sp>
        <p:nvSpPr>
          <p:cNvPr id="1071" name="Line 47"/>
          <p:cNvSpPr>
            <a:spLocks noChangeShapeType="1"/>
          </p:cNvSpPr>
          <p:nvPr userDrawn="1"/>
        </p:nvSpPr>
        <p:spPr bwMode="auto">
          <a:xfrm>
            <a:off x="0" y="588963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endParaRPr lang="hr-HR" sz="2400"/>
          </a:p>
        </p:txBody>
      </p:sp>
      <p:sp>
        <p:nvSpPr>
          <p:cNvPr id="8" name="Text Box 43">
            <a:extLst>
              <a:ext uri="{FF2B5EF4-FFF2-40B4-BE49-F238E27FC236}">
                <a16:creationId xmlns:a16="http://schemas.microsoft.com/office/drawing/2014/main" id="{0542A0CE-8470-420B-BDD5-2A0DA9E080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" y="6629400"/>
            <a:ext cx="8991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3427413">
              <a:spcBef>
                <a:spcPct val="50000"/>
              </a:spcBef>
              <a:tabLst>
                <a:tab pos="187325" algn="l"/>
                <a:tab pos="4478338" algn="l"/>
                <a:tab pos="8572500" algn="l"/>
              </a:tabLst>
              <a:defRPr/>
            </a:pPr>
            <a:r>
              <a:rPr lang="hr-HR" sz="1000" b="0" dirty="0">
                <a:latin typeface="Arial" charset="0"/>
                <a:sym typeface="ZapfDingbats" pitchFamily="82" charset="2"/>
              </a:rPr>
              <a:t>	</a:t>
            </a:r>
            <a:r>
              <a:rPr lang="mk-MK" sz="1000" b="1" dirty="0">
                <a:solidFill>
                  <a:schemeClr val="bg1">
                    <a:lumMod val="50000"/>
                  </a:schemeClr>
                </a:solidFill>
                <a:latin typeface="Arial" charset="0"/>
                <a:sym typeface="ZapfDingbats" pitchFamily="82" charset="2"/>
              </a:rPr>
              <a:t>Илија Павлески, </a:t>
            </a:r>
            <a:r>
              <a:rPr lang="mk-MK" sz="1000" b="1" dirty="0" err="1">
                <a:solidFill>
                  <a:schemeClr val="bg1">
                    <a:lumMod val="50000"/>
                  </a:schemeClr>
                </a:solidFill>
                <a:latin typeface="Arial" charset="0"/>
                <a:sym typeface="ZapfDingbats" pitchFamily="82" charset="2"/>
              </a:rPr>
              <a:t>дипл</a:t>
            </a:r>
            <a:r>
              <a:rPr lang="mk-MK" sz="1000" b="1" dirty="0">
                <a:solidFill>
                  <a:schemeClr val="bg1">
                    <a:lumMod val="50000"/>
                  </a:schemeClr>
                </a:solidFill>
                <a:latin typeface="Arial" charset="0"/>
                <a:sym typeface="ZapfDingbats" pitchFamily="82" charset="2"/>
              </a:rPr>
              <a:t>. </a:t>
            </a:r>
            <a:r>
              <a:rPr lang="mk-MK" sz="1000" b="1" dirty="0" err="1">
                <a:solidFill>
                  <a:schemeClr val="bg1">
                    <a:lumMod val="50000"/>
                  </a:schemeClr>
                </a:solidFill>
                <a:latin typeface="Arial" charset="0"/>
                <a:sym typeface="ZapfDingbats" pitchFamily="82" charset="2"/>
              </a:rPr>
              <a:t>ел</a:t>
            </a:r>
            <a:r>
              <a:rPr lang="mk-MK" sz="1000" b="1" dirty="0">
                <a:solidFill>
                  <a:schemeClr val="bg1">
                    <a:lumMod val="50000"/>
                  </a:schemeClr>
                </a:solidFill>
                <a:latin typeface="Arial" charset="0"/>
                <a:sym typeface="ZapfDingbats" pitchFamily="82" charset="2"/>
              </a:rPr>
              <a:t>. инж.</a:t>
            </a:r>
            <a:r>
              <a:rPr lang="hr-HR" sz="1000" b="1" dirty="0">
                <a:solidFill>
                  <a:schemeClr val="bg1">
                    <a:lumMod val="50000"/>
                  </a:schemeClr>
                </a:solidFill>
                <a:latin typeface="Arial" charset="0"/>
                <a:sym typeface="ZapfDingbats" pitchFamily="82" charset="2"/>
              </a:rPr>
              <a:t>                                                                                                                                                             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Arial" charset="0"/>
                <a:sym typeface="ZapfDingbats" pitchFamily="82" charset="2"/>
              </a:rPr>
              <a:t>		</a:t>
            </a:r>
            <a:r>
              <a:rPr lang="hr-HR" sz="1000" b="1" dirty="0">
                <a:solidFill>
                  <a:schemeClr val="bg1">
                    <a:lumMod val="50000"/>
                  </a:schemeClr>
                </a:solidFill>
                <a:latin typeface="Arial" charset="0"/>
                <a:sym typeface="ZapfDingbats" pitchFamily="82" charset="2"/>
              </a:rPr>
              <a:t>   </a:t>
            </a:r>
            <a:r>
              <a:rPr lang="mk-MK" sz="1000" b="1" dirty="0">
                <a:solidFill>
                  <a:schemeClr val="bg1">
                    <a:lumMod val="50000"/>
                  </a:schemeClr>
                </a:solidFill>
                <a:latin typeface="Arial" charset="0"/>
                <a:sym typeface="ZapfDingbats" pitchFamily="82" charset="2"/>
              </a:rPr>
              <a:t>Скопје</a:t>
            </a:r>
            <a:r>
              <a:rPr lang="hr-HR" sz="1000" b="1" dirty="0">
                <a:solidFill>
                  <a:schemeClr val="bg1">
                    <a:lumMod val="50000"/>
                  </a:schemeClr>
                </a:solidFill>
                <a:latin typeface="Arial" charset="0"/>
                <a:sym typeface="ZapfDingbats" pitchFamily="82" charset="2"/>
              </a:rPr>
              <a:t>, 26.10.2017.</a:t>
            </a:r>
            <a:endParaRPr lang="en-GB" sz="1000" b="1" dirty="0">
              <a:solidFill>
                <a:schemeClr val="bg1">
                  <a:lumMod val="50000"/>
                </a:schemeClr>
              </a:solidFill>
              <a:latin typeface="Arial" charset="0"/>
              <a:sym typeface="ZapfDingbats" pitchFamily="82" charset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99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99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99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99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99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3399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3399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3399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3399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isglobal.com/product/productselector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disglobal.com/support/csdownload" TargetMode="External"/><Relationship Id="rId5" Type="http://schemas.openxmlformats.org/officeDocument/2006/relationships/hyperlink" Target="http://www.idisglobal.com/support/fov" TargetMode="External"/><Relationship Id="rId4" Type="http://schemas.openxmlformats.org/officeDocument/2006/relationships/hyperlink" Target="http://www.idisglobal.com/support/bandwidth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g"/><Relationship Id="rId7" Type="http://schemas.openxmlformats.org/officeDocument/2006/relationships/image" Target="../media/image6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Relationship Id="rId9" Type="http://schemas.openxmlformats.org/officeDocument/2006/relationships/image" Target="../media/image62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emf"/><Relationship Id="rId9" Type="http://schemas.openxmlformats.org/officeDocument/2006/relationships/image" Target="../media/image6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3.png"/><Relationship Id="rId7" Type="http://schemas.openxmlformats.org/officeDocument/2006/relationships/image" Target="../media/image78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jpeg"/><Relationship Id="rId4" Type="http://schemas.openxmlformats.org/officeDocument/2006/relationships/image" Target="../media/image7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8848B4C-C420-4D7C-84B4-FC5837814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5000"/>
            <a:ext cx="8763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99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99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99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99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399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99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99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99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9966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kern="0" dirty="0"/>
              <a:t>Сигурносни системи и нивна интеграција </a:t>
            </a:r>
            <a:br>
              <a:rPr lang="hr-HR" sz="4800" kern="0" dirty="0"/>
            </a:br>
            <a:endParaRPr lang="en-GB" sz="1800" i="1" kern="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93AF73C-6326-4617-B93E-58C6DFB39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410200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mk-MK" sz="2800" dirty="0">
                <a:solidFill>
                  <a:srgbClr val="339966"/>
                </a:solidFill>
                <a:latin typeface="Arial" charset="0"/>
              </a:rPr>
              <a:t>Илија Павлески</a:t>
            </a:r>
            <a:r>
              <a:rPr lang="hr-HR" sz="2800" dirty="0">
                <a:solidFill>
                  <a:srgbClr val="339966"/>
                </a:solidFill>
                <a:latin typeface="Arial" charset="0"/>
              </a:rPr>
              <a:t>, </a:t>
            </a:r>
            <a:r>
              <a:rPr lang="mk-MK" sz="2800" dirty="0" err="1">
                <a:solidFill>
                  <a:srgbClr val="339966"/>
                </a:solidFill>
                <a:latin typeface="Arial" charset="0"/>
              </a:rPr>
              <a:t>дипл</a:t>
            </a:r>
            <a:r>
              <a:rPr lang="mk-MK" sz="2800" dirty="0">
                <a:solidFill>
                  <a:srgbClr val="339966"/>
                </a:solidFill>
                <a:latin typeface="Arial" charset="0"/>
              </a:rPr>
              <a:t>. </a:t>
            </a:r>
            <a:r>
              <a:rPr lang="mk-MK" sz="2800" dirty="0" err="1">
                <a:solidFill>
                  <a:srgbClr val="339966"/>
                </a:solidFill>
                <a:latin typeface="Arial" charset="0"/>
              </a:rPr>
              <a:t>ел</a:t>
            </a:r>
            <a:r>
              <a:rPr lang="mk-MK" sz="2800" dirty="0">
                <a:solidFill>
                  <a:srgbClr val="339966"/>
                </a:solidFill>
                <a:latin typeface="Arial" charset="0"/>
              </a:rPr>
              <a:t>. инж.</a:t>
            </a:r>
            <a:br>
              <a:rPr lang="hr-HR" sz="2800" dirty="0">
                <a:solidFill>
                  <a:srgbClr val="339966"/>
                </a:solidFill>
                <a:latin typeface="Arial" charset="0"/>
              </a:rPr>
            </a:br>
            <a:r>
              <a:rPr lang="en-US" sz="2800" dirty="0" err="1">
                <a:solidFill>
                  <a:srgbClr val="339966"/>
                </a:solidFill>
                <a:latin typeface="Arial" charset="0"/>
              </a:rPr>
              <a:t>ilija</a:t>
            </a:r>
            <a:r>
              <a:rPr lang="hr-HR" sz="2800" dirty="0">
                <a:solidFill>
                  <a:srgbClr val="339966"/>
                </a:solidFill>
                <a:latin typeface="Arial" charset="0"/>
              </a:rPr>
              <a:t>@alarmautomatika.com</a:t>
            </a:r>
            <a:endParaRPr lang="en-GB" sz="2800" dirty="0">
              <a:solidFill>
                <a:srgbClr val="3399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48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73C9FD-95BE-4A29-818C-0239F72EFFC2}"/>
              </a:ext>
            </a:extLst>
          </p:cNvPr>
          <p:cNvSpPr txBox="1">
            <a:spLocks/>
          </p:cNvSpPr>
          <p:nvPr/>
        </p:nvSpPr>
        <p:spPr>
          <a:xfrm>
            <a:off x="152401" y="838201"/>
            <a:ext cx="8839200" cy="64658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mk-MK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Едноставна имплементација</a:t>
            </a:r>
            <a:endParaRPr lang="hr-HR" sz="4000" b="0" kern="0" dirty="0">
              <a:solidFill>
                <a:srgbClr val="3399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DA8D962-7FE1-498A-A7DB-FE42C68DB18F}"/>
              </a:ext>
            </a:extLst>
          </p:cNvPr>
          <p:cNvSpPr txBox="1">
            <a:spLocks noChangeArrowheads="1"/>
          </p:cNvSpPr>
          <p:nvPr/>
        </p:nvSpPr>
        <p:spPr>
          <a:xfrm>
            <a:off x="3" y="1643381"/>
            <a:ext cx="9143999" cy="856131"/>
          </a:xfrm>
          <a:prstGeom prst="rect">
            <a:avLst/>
          </a:prstGeom>
        </p:spPr>
        <p:txBody>
          <a:bodyPr/>
          <a:lstStyle/>
          <a:p>
            <a:pPr algn="ctr" fontAlgn="ctr"/>
            <a:r>
              <a:rPr lang="ru-RU" sz="2600" b="0" kern="0" dirty="0">
                <a:latin typeface="+mn-lt"/>
              </a:rPr>
              <a:t>Управување со поставките и системот преку самиот систем</a:t>
            </a:r>
            <a:endParaRPr lang="mk-MK" sz="2600" b="0" kern="0" dirty="0">
              <a:latin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BD1B7E-DA34-41A3-960D-24674FE4B74F}"/>
              </a:ext>
            </a:extLst>
          </p:cNvPr>
          <p:cNvGrpSpPr>
            <a:grpSpLocks noChangeAspect="1"/>
          </p:cNvGrpSpPr>
          <p:nvPr/>
        </p:nvGrpSpPr>
        <p:grpSpPr>
          <a:xfrm>
            <a:off x="1312633" y="2658106"/>
            <a:ext cx="6518734" cy="3519351"/>
            <a:chOff x="389443" y="1884133"/>
            <a:chExt cx="7931452" cy="4282053"/>
          </a:xfrm>
        </p:grpSpPr>
        <p:pic>
          <p:nvPicPr>
            <p:cNvPr id="8" name="그림 15">
              <a:extLst>
                <a:ext uri="{FF2B5EF4-FFF2-40B4-BE49-F238E27FC236}">
                  <a16:creationId xmlns:a16="http://schemas.microsoft.com/office/drawing/2014/main" id="{0AE85E31-2527-492B-84F4-1B3DF1698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443" y="2261195"/>
              <a:ext cx="1842905" cy="1697835"/>
            </a:xfrm>
            <a:prstGeom prst="rect">
              <a:avLst/>
            </a:prstGeom>
          </p:spPr>
        </p:pic>
        <p:pic>
          <p:nvPicPr>
            <p:cNvPr id="9" name="그림 16">
              <a:extLst>
                <a:ext uri="{FF2B5EF4-FFF2-40B4-BE49-F238E27FC236}">
                  <a16:creationId xmlns:a16="http://schemas.microsoft.com/office/drawing/2014/main" id="{D42DAAF8-E0A7-4424-9310-F0848A642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673" y="2436896"/>
              <a:ext cx="3821222" cy="1346435"/>
            </a:xfrm>
            <a:prstGeom prst="rect">
              <a:avLst/>
            </a:prstGeom>
          </p:spPr>
        </p:pic>
        <p:pic>
          <p:nvPicPr>
            <p:cNvPr id="10" name="Picture 3" descr="C:\Users\daniel\AppData\Local\Microsoft\Windows\Temporary Internet Files\Content.IE5\TGQNH2OQ\pc-de-bureau-000002622-4[1].jpg">
              <a:extLst>
                <a:ext uri="{FF2B5EF4-FFF2-40B4-BE49-F238E27FC236}">
                  <a16:creationId xmlns:a16="http://schemas.microsoft.com/office/drawing/2014/main" id="{372CF6F5-1631-41E4-B2B6-486330117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010" y="4107983"/>
              <a:ext cx="2622333" cy="2058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직선 화살표 연결선 21">
              <a:extLst>
                <a:ext uri="{FF2B5EF4-FFF2-40B4-BE49-F238E27FC236}">
                  <a16:creationId xmlns:a16="http://schemas.microsoft.com/office/drawing/2014/main" id="{EB356827-B24F-40C9-97B5-1B022591E0A7}"/>
                </a:ext>
              </a:extLst>
            </p:cNvPr>
            <p:cNvCxnSpPr>
              <a:stCxn id="9" idx="1"/>
              <a:endCxn id="8" idx="3"/>
            </p:cNvCxnSpPr>
            <p:nvPr/>
          </p:nvCxnSpPr>
          <p:spPr>
            <a:xfrm flipH="1" flipV="1">
              <a:off x="2232347" y="3110113"/>
              <a:ext cx="2267326" cy="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23">
              <a:extLst>
                <a:ext uri="{FF2B5EF4-FFF2-40B4-BE49-F238E27FC236}">
                  <a16:creationId xmlns:a16="http://schemas.microsoft.com/office/drawing/2014/main" id="{7F5893DE-4F89-488D-B062-AE154C863A23}"/>
                </a:ext>
              </a:extLst>
            </p:cNvPr>
            <p:cNvCxnSpPr/>
            <p:nvPr/>
          </p:nvCxnSpPr>
          <p:spPr>
            <a:xfrm flipH="1" flipV="1">
              <a:off x="2232348" y="3371859"/>
              <a:ext cx="1364293" cy="1877453"/>
            </a:xfrm>
            <a:prstGeom prst="straightConnector1">
              <a:avLst/>
            </a:prstGeom>
            <a:ln w="1905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그림 12" descr="Memandang Dunia: Faktor X: Sebab-akibat">
              <a:extLst>
                <a:ext uri="{FF2B5EF4-FFF2-40B4-BE49-F238E27FC236}">
                  <a16:creationId xmlns:a16="http://schemas.microsoft.com/office/drawing/2014/main" id="{B9EB7D07-1636-470F-9130-0F1D3E277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24694" y="3959030"/>
              <a:ext cx="579601" cy="592801"/>
            </a:xfrm>
            <a:prstGeom prst="rect">
              <a:avLst/>
            </a:prstGeom>
          </p:spPr>
        </p:pic>
        <p:pic>
          <p:nvPicPr>
            <p:cNvPr id="14" name="그림 25">
              <a:extLst>
                <a:ext uri="{FF2B5EF4-FFF2-40B4-BE49-F238E27FC236}">
                  <a16:creationId xmlns:a16="http://schemas.microsoft.com/office/drawing/2014/main" id="{AE73ADFB-07EA-4D64-9535-AE3C058AB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0737" y="3993187"/>
              <a:ext cx="1254215" cy="1221968"/>
            </a:xfrm>
            <a:prstGeom prst="rect">
              <a:avLst/>
            </a:prstGeom>
          </p:spPr>
        </p:pic>
        <p:pic>
          <p:nvPicPr>
            <p:cNvPr id="15" name="그림 28">
              <a:extLst>
                <a:ext uri="{FF2B5EF4-FFF2-40B4-BE49-F238E27FC236}">
                  <a16:creationId xmlns:a16="http://schemas.microsoft.com/office/drawing/2014/main" id="{4CFCBEE4-0427-48C0-B351-591DE63E7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03485" y="3334925"/>
              <a:ext cx="584173" cy="116834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2315971-16BF-4C45-9435-8201AF672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29291" y="1884133"/>
              <a:ext cx="1983195" cy="410883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C3BE989-5641-4CFC-9379-FE5D7E8A3BFE}"/>
              </a:ext>
            </a:extLst>
          </p:cNvPr>
          <p:cNvSpPr txBox="1"/>
          <p:nvPr/>
        </p:nvSpPr>
        <p:spPr>
          <a:xfrm>
            <a:off x="5168184" y="5805924"/>
            <a:ext cx="2667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000" b="0" kern="0" dirty="0">
                <a:latin typeface="+mn-lt"/>
              </a:rPr>
              <a:t>Нема потреба од </a:t>
            </a:r>
            <a:r>
              <a:rPr lang="en-US" sz="2000" b="0" kern="0" dirty="0">
                <a:latin typeface="+mn-lt"/>
              </a:rPr>
              <a:t>PC</a:t>
            </a:r>
          </a:p>
        </p:txBody>
      </p:sp>
    </p:spTree>
    <p:extLst>
      <p:ext uri="{BB962C8B-B14F-4D97-AF65-F5344CB8AC3E}">
        <p14:creationId xmlns:p14="http://schemas.microsoft.com/office/powerpoint/2010/main" val="1800751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73C9FD-95BE-4A29-818C-0239F72EFFC2}"/>
              </a:ext>
            </a:extLst>
          </p:cNvPr>
          <p:cNvSpPr txBox="1">
            <a:spLocks/>
          </p:cNvSpPr>
          <p:nvPr/>
        </p:nvSpPr>
        <p:spPr>
          <a:xfrm>
            <a:off x="152401" y="838201"/>
            <a:ext cx="8839200" cy="646584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ru-RU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Флексибилно проширување</a:t>
            </a:r>
            <a:endParaRPr lang="hr-HR" sz="4000" b="0" kern="0" dirty="0">
              <a:solidFill>
                <a:srgbClr val="339966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0B2C50-83E9-4CC1-AFF1-A669EC00CE13}"/>
              </a:ext>
            </a:extLst>
          </p:cNvPr>
          <p:cNvGrpSpPr/>
          <p:nvPr/>
        </p:nvGrpSpPr>
        <p:grpSpPr>
          <a:xfrm>
            <a:off x="152401" y="1628800"/>
            <a:ext cx="8668072" cy="3372116"/>
            <a:chOff x="62765" y="1865749"/>
            <a:chExt cx="12072162" cy="421467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FCC52BB-FA51-498D-99CB-DD68E546581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765" y="1865749"/>
              <a:ext cx="5740330" cy="4126084"/>
              <a:chOff x="1298942" y="1643380"/>
              <a:chExt cx="9613366" cy="6909980"/>
            </a:xfrm>
          </p:grpSpPr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2DA8D962-7FE1-498A-A7DB-FE42C68DB18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298942" y="1643380"/>
                <a:ext cx="9613366" cy="1447107"/>
              </a:xfrm>
              <a:prstGeom prst="rect">
                <a:avLst/>
              </a:prstGeom>
            </p:spPr>
            <p:txBody>
              <a:bodyPr/>
              <a:lstStyle/>
              <a:p>
                <a:pPr algn="ctr" fontAlgn="ctr"/>
                <a:r>
                  <a:rPr lang="mk-MK" sz="2600" b="0" kern="0" dirty="0">
                    <a:latin typeface="+mn-lt"/>
                  </a:rPr>
                  <a:t>Инсталација за Мали Претпријатија решение со еден сервер</a:t>
                </a:r>
              </a:p>
            </p:txBody>
          </p:sp>
          <p:pic>
            <p:nvPicPr>
              <p:cNvPr id="17" name="그림 10">
                <a:extLst>
                  <a:ext uri="{FF2B5EF4-FFF2-40B4-BE49-F238E27FC236}">
                    <a16:creationId xmlns:a16="http://schemas.microsoft.com/office/drawing/2014/main" id="{64EF79B5-ACC9-4F4A-A2E1-BE6C4005F8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33625" y="4655495"/>
                <a:ext cx="9143998" cy="3897865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23D2639-6857-46E6-B7E1-3E11C30BB6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19119" y="1865749"/>
              <a:ext cx="6115808" cy="4214677"/>
              <a:chOff x="1181352" y="1643380"/>
              <a:chExt cx="9486649" cy="6537674"/>
            </a:xfrm>
          </p:grpSpPr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30B233E6-5ECD-49CA-9C28-34DAFF23DFD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81352" y="1643380"/>
                <a:ext cx="9486649" cy="1340359"/>
              </a:xfrm>
              <a:prstGeom prst="rect">
                <a:avLst/>
              </a:prstGeom>
            </p:spPr>
            <p:txBody>
              <a:bodyPr/>
              <a:lstStyle/>
              <a:p>
                <a:pPr algn="ctr" fontAlgn="ctr"/>
                <a:r>
                  <a:rPr lang="mk-MK" sz="2600" b="0" kern="0" dirty="0">
                    <a:latin typeface="+mn-lt"/>
                  </a:rPr>
                  <a:t>Инсталација за Средни Претпријатија</a:t>
                </a:r>
                <a:r>
                  <a:rPr lang="en-US" sz="2600" b="0" kern="0" dirty="0">
                    <a:latin typeface="+mn-lt"/>
                  </a:rPr>
                  <a:t> </a:t>
                </a:r>
                <a:r>
                  <a:rPr lang="mk-MK" sz="2600" b="0" kern="0" dirty="0">
                    <a:latin typeface="+mn-lt"/>
                  </a:rPr>
                  <a:t>решение со повеќе сервери</a:t>
                </a:r>
              </a:p>
            </p:txBody>
          </p:sp>
          <p:pic>
            <p:nvPicPr>
              <p:cNvPr id="8" name="그림 11">
                <a:extLst>
                  <a:ext uri="{FF2B5EF4-FFF2-40B4-BE49-F238E27FC236}">
                    <a16:creationId xmlns:a16="http://schemas.microsoft.com/office/drawing/2014/main" id="{EC561228-DFB7-4CBD-B638-BECACCEEAD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24001" y="4295878"/>
                <a:ext cx="9144000" cy="3885176"/>
              </a:xfrm>
              <a:prstGeom prst="rect">
                <a:avLst/>
              </a:prstGeom>
            </p:spPr>
          </p:pic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CD15AB1-C430-4130-9899-69F0C46020C9}"/>
              </a:ext>
            </a:extLst>
          </p:cNvPr>
          <p:cNvGrpSpPr/>
          <p:nvPr/>
        </p:nvGrpSpPr>
        <p:grpSpPr>
          <a:xfrm>
            <a:off x="152401" y="5048016"/>
            <a:ext cx="8472293" cy="1477328"/>
            <a:chOff x="152401" y="5048016"/>
            <a:chExt cx="8472293" cy="14773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834E95-1354-497D-B1DC-BBB429BEAC86}"/>
                </a:ext>
              </a:extLst>
            </p:cNvPr>
            <p:cNvSpPr txBox="1"/>
            <p:nvPr/>
          </p:nvSpPr>
          <p:spPr>
            <a:xfrm>
              <a:off x="152401" y="5325015"/>
              <a:ext cx="381226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mk-MK" sz="1800" b="0" kern="0" dirty="0">
                  <a:latin typeface="+mn-lt"/>
                </a:rPr>
                <a:t>Едноставна инсталација</a:t>
              </a:r>
            </a:p>
            <a:p>
              <a:pPr marL="285750" indent="-285750">
                <a:buFontTx/>
                <a:buChar char="-"/>
              </a:pPr>
              <a:r>
                <a:rPr lang="mk-MK" sz="1800" b="0" kern="0" dirty="0">
                  <a:latin typeface="+mn-lt"/>
                </a:rPr>
                <a:t>Висока резолуција</a:t>
              </a:r>
            </a:p>
            <a:p>
              <a:pPr marL="285750" indent="-285750">
                <a:buFontTx/>
                <a:buChar char="-"/>
              </a:pPr>
              <a:r>
                <a:rPr lang="mk-MK" sz="1800" b="0" kern="0" dirty="0">
                  <a:latin typeface="+mn-lt"/>
                </a:rPr>
                <a:t>Ценовно прифатливо решение</a:t>
              </a:r>
              <a:endParaRPr lang="en-US" sz="1800" b="0" kern="0" dirty="0">
                <a:latin typeface="+mn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A8672D-0B75-46AB-A524-85346F229DC2}"/>
                </a:ext>
              </a:extLst>
            </p:cNvPr>
            <p:cNvSpPr txBox="1"/>
            <p:nvPr/>
          </p:nvSpPr>
          <p:spPr>
            <a:xfrm>
              <a:off x="4783578" y="5048016"/>
              <a:ext cx="3841116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mk-MK" sz="1800" b="0" kern="0" dirty="0">
                  <a:latin typeface="+mn-lt"/>
                </a:rPr>
                <a:t>Силни перформанси</a:t>
              </a:r>
            </a:p>
            <a:p>
              <a:pPr marL="285750" indent="-285750">
                <a:buFontTx/>
                <a:buChar char="-"/>
              </a:pPr>
              <a:r>
                <a:rPr lang="mk-MK" sz="1800" b="0" kern="0" dirty="0" err="1">
                  <a:latin typeface="+mn-lt"/>
                </a:rPr>
                <a:t>Проширливо</a:t>
              </a:r>
              <a:r>
                <a:rPr lang="mk-MK" sz="1800" b="0" kern="0" dirty="0">
                  <a:latin typeface="+mn-lt"/>
                </a:rPr>
                <a:t> со </a:t>
              </a:r>
              <a:r>
                <a:rPr lang="en-US" sz="1800" b="0" kern="0" dirty="0" err="1">
                  <a:latin typeface="+mn-lt"/>
                </a:rPr>
                <a:t>DirectIP</a:t>
              </a:r>
              <a:r>
                <a:rPr lang="mk-MK" sz="1800" b="0" kern="0" dirty="0">
                  <a:latin typeface="+mn-lt"/>
                </a:rPr>
                <a:t> </a:t>
              </a:r>
              <a:r>
                <a:rPr lang="en-US" sz="1800" b="0" kern="0" dirty="0">
                  <a:latin typeface="+mn-lt"/>
                </a:rPr>
                <a:t>Gigabit</a:t>
              </a:r>
              <a:br>
                <a:rPr lang="en-US" sz="1800" b="0" kern="0" dirty="0">
                  <a:latin typeface="+mn-lt"/>
                </a:rPr>
              </a:br>
              <a:r>
                <a:rPr lang="en-US" sz="1800" b="0" kern="0" dirty="0" err="1">
                  <a:latin typeface="+mn-lt"/>
                </a:rPr>
                <a:t>PoE</a:t>
              </a:r>
              <a:r>
                <a:rPr lang="en-US" sz="1800" b="0" kern="0" dirty="0">
                  <a:latin typeface="+mn-lt"/>
                </a:rPr>
                <a:t> Switch</a:t>
              </a:r>
              <a:endParaRPr lang="mk-MK" sz="1800" b="0" kern="0" dirty="0">
                <a:latin typeface="+mn-lt"/>
              </a:endParaRPr>
            </a:p>
            <a:p>
              <a:pPr marL="285750" indent="-285750">
                <a:buFontTx/>
                <a:buChar char="-"/>
              </a:pPr>
              <a:r>
                <a:rPr lang="mk-MK" sz="1800" b="0" kern="0" dirty="0">
                  <a:latin typeface="+mn-lt"/>
                </a:rPr>
                <a:t>Ценовна ефикасност и</a:t>
              </a:r>
            </a:p>
            <a:p>
              <a:pPr marL="285750" indent="-285750">
                <a:buFontTx/>
                <a:buChar char="-"/>
              </a:pPr>
              <a:r>
                <a:rPr lang="mk-MK" sz="1800" b="0" kern="0" dirty="0">
                  <a:latin typeface="+mn-lt"/>
                </a:rPr>
                <a:t>Решение од еден извор</a:t>
              </a:r>
              <a:endParaRPr lang="en-US" sz="1800" b="0" kern="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5752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73C9FD-95BE-4A29-818C-0239F72EFFC2}"/>
              </a:ext>
            </a:extLst>
          </p:cNvPr>
          <p:cNvSpPr txBox="1">
            <a:spLocks/>
          </p:cNvSpPr>
          <p:nvPr/>
        </p:nvSpPr>
        <p:spPr>
          <a:xfrm>
            <a:off x="152401" y="838201"/>
            <a:ext cx="8839200" cy="646584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ru-RU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Флексибилно проширување</a:t>
            </a:r>
            <a:endParaRPr lang="hr-HR" sz="4000" b="0" kern="0" dirty="0">
              <a:solidFill>
                <a:srgbClr val="3399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DA8D962-7FE1-498A-A7DB-FE42C68DB18F}"/>
              </a:ext>
            </a:extLst>
          </p:cNvPr>
          <p:cNvSpPr txBox="1">
            <a:spLocks noChangeArrowheads="1"/>
          </p:cNvSpPr>
          <p:nvPr/>
        </p:nvSpPr>
        <p:spPr>
          <a:xfrm>
            <a:off x="3" y="1643381"/>
            <a:ext cx="9143999" cy="489477"/>
          </a:xfrm>
          <a:prstGeom prst="rect">
            <a:avLst/>
          </a:prstGeom>
        </p:spPr>
        <p:txBody>
          <a:bodyPr/>
          <a:lstStyle/>
          <a:p>
            <a:pPr algn="ctr" fontAlgn="ctr"/>
            <a:r>
              <a:rPr lang="mk-MK" sz="2600" b="0" kern="0" dirty="0">
                <a:latin typeface="+mn-lt"/>
              </a:rPr>
              <a:t>Инсталација за Големи Претпријатија</a:t>
            </a:r>
            <a:endParaRPr lang="en-US" sz="2600" b="0" kern="0" dirty="0">
              <a:latin typeface="+mn-lt"/>
            </a:endParaRPr>
          </a:p>
          <a:p>
            <a:pPr algn="ctr" fontAlgn="ctr"/>
            <a:r>
              <a:rPr lang="mk-MK" sz="2600" b="0" kern="0" dirty="0">
                <a:latin typeface="+mn-lt"/>
              </a:rPr>
              <a:t>решение за надзор на повеќе локации</a:t>
            </a:r>
          </a:p>
        </p:txBody>
      </p:sp>
      <p:pic>
        <p:nvPicPr>
          <p:cNvPr id="6" name="그림 3">
            <a:extLst>
              <a:ext uri="{FF2B5EF4-FFF2-40B4-BE49-F238E27FC236}">
                <a16:creationId xmlns:a16="http://schemas.microsoft.com/office/drawing/2014/main" id="{5B0687AD-F45B-4160-AD56-F7B656BC70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83" y="2714220"/>
            <a:ext cx="9120919" cy="3595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DA1D9B-3E84-4192-B255-9CD30178DAE1}"/>
              </a:ext>
            </a:extLst>
          </p:cNvPr>
          <p:cNvSpPr txBox="1"/>
          <p:nvPr/>
        </p:nvSpPr>
        <p:spPr>
          <a:xfrm>
            <a:off x="3491880" y="5016658"/>
            <a:ext cx="532709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mk-MK" sz="1800" b="0" kern="0" dirty="0" err="1">
                <a:latin typeface="+mn-lt"/>
              </a:rPr>
              <a:t>Проширливост</a:t>
            </a:r>
            <a:r>
              <a:rPr lang="mk-MK" dirty="0"/>
              <a:t> </a:t>
            </a:r>
            <a:r>
              <a:rPr lang="mk-MK" sz="1800" b="0" kern="0" dirty="0">
                <a:latin typeface="+mn-lt"/>
              </a:rPr>
              <a:t>со богатство на</a:t>
            </a:r>
            <a:br>
              <a:rPr lang="en-US" sz="1800" b="0" kern="0" dirty="0">
                <a:latin typeface="+mn-lt"/>
              </a:rPr>
            </a:br>
            <a:r>
              <a:rPr lang="mk-MK" sz="1800" b="0" kern="0" dirty="0">
                <a:latin typeface="+mn-lt"/>
              </a:rPr>
              <a:t>можности за поврзување</a:t>
            </a:r>
          </a:p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Флексибилност во употребата на технологии</a:t>
            </a:r>
          </a:p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Едноставна интеграција</a:t>
            </a:r>
            <a:endParaRPr lang="en-US" sz="1800" b="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28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73C9FD-95BE-4A29-818C-0239F72EFFC2}"/>
              </a:ext>
            </a:extLst>
          </p:cNvPr>
          <p:cNvSpPr txBox="1">
            <a:spLocks/>
          </p:cNvSpPr>
          <p:nvPr/>
        </p:nvSpPr>
        <p:spPr>
          <a:xfrm>
            <a:off x="152401" y="838201"/>
            <a:ext cx="8839200" cy="646584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ru-RU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Едноставност при одржувањето</a:t>
            </a:r>
            <a:endParaRPr lang="hr-HR" sz="4000" b="0" kern="0" dirty="0">
              <a:solidFill>
                <a:srgbClr val="339966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294291-D4DE-4BAF-A9D4-F64D79BB4FEC}"/>
              </a:ext>
            </a:extLst>
          </p:cNvPr>
          <p:cNvGrpSpPr/>
          <p:nvPr/>
        </p:nvGrpSpPr>
        <p:grpSpPr>
          <a:xfrm>
            <a:off x="8383" y="1500143"/>
            <a:ext cx="8983219" cy="5055647"/>
            <a:chOff x="-396552" y="1500143"/>
            <a:chExt cx="8983219" cy="505564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0DA1D9B-3E84-4192-B255-9CD30178DAE1}"/>
                </a:ext>
              </a:extLst>
            </p:cNvPr>
            <p:cNvSpPr txBox="1"/>
            <p:nvPr/>
          </p:nvSpPr>
          <p:spPr>
            <a:xfrm>
              <a:off x="2339753" y="2504471"/>
              <a:ext cx="6246914" cy="329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mk-MK" sz="2000" kern="0" dirty="0" err="1">
                  <a:latin typeface="+mn-lt"/>
                </a:rPr>
                <a:t>Дистрибуираната</a:t>
              </a:r>
              <a:r>
                <a:rPr lang="mk-MK" sz="2000" kern="0" dirty="0">
                  <a:latin typeface="+mn-lt"/>
                </a:rPr>
                <a:t> топологија </a:t>
              </a:r>
              <a:r>
                <a:rPr lang="mk-MK" sz="1800" b="0" kern="0" dirty="0">
                  <a:latin typeface="+mn-lt"/>
                </a:rPr>
                <a:t>за брзо </a:t>
              </a:r>
              <a:br>
                <a:rPr lang="en-US" sz="1800" b="0" kern="0" dirty="0">
                  <a:latin typeface="+mn-lt"/>
                </a:rPr>
              </a:br>
              <a:r>
                <a:rPr lang="mk-MK" sz="1800" b="0" kern="0" dirty="0">
                  <a:latin typeface="+mn-lt"/>
                </a:rPr>
                <a:t>дијагностицирање</a:t>
              </a:r>
            </a:p>
            <a:p>
              <a:pPr marL="285750" indent="-285750">
                <a:buFontTx/>
                <a:buChar char="-"/>
              </a:pPr>
              <a:endParaRPr lang="mk-MK" sz="1800" b="0" kern="0" dirty="0">
                <a:latin typeface="+mn-lt"/>
              </a:endParaRPr>
            </a:p>
            <a:p>
              <a:pPr marL="285750" indent="-285750">
                <a:buFontTx/>
                <a:buChar char="-"/>
              </a:pPr>
              <a:r>
                <a:rPr lang="mk-MK" sz="2000" kern="0" dirty="0">
                  <a:latin typeface="+mn-lt"/>
                </a:rPr>
                <a:t>Ист производител од крај до крај </a:t>
              </a:r>
              <a:r>
                <a:rPr lang="mk-MK" sz="1800" b="0" kern="0" dirty="0">
                  <a:latin typeface="+mn-lt"/>
                </a:rPr>
                <a:t>- без разлика</a:t>
              </a:r>
              <a:br>
                <a:rPr lang="en-US" sz="1800" b="0" kern="0" dirty="0">
                  <a:latin typeface="+mn-lt"/>
                </a:rPr>
              </a:br>
              <a:r>
                <a:rPr lang="mk-MK" sz="1800" b="0" kern="0" dirty="0">
                  <a:latin typeface="+mn-lt"/>
                </a:rPr>
                <a:t>кој</a:t>
              </a:r>
              <a:r>
                <a:rPr lang="en-US" sz="1800" b="0" kern="0" dirty="0">
                  <a:latin typeface="+mn-lt"/>
                </a:rPr>
                <a:t> </a:t>
              </a:r>
              <a:r>
                <a:rPr lang="mk-MK" sz="1800" b="0" kern="0" dirty="0">
                  <a:latin typeface="+mn-lt"/>
                </a:rPr>
                <a:t>одржува</a:t>
              </a:r>
              <a:r>
                <a:rPr lang="en-US" sz="1800" b="0" kern="0" dirty="0">
                  <a:latin typeface="+mn-lt"/>
                </a:rPr>
                <a:t> </a:t>
              </a:r>
              <a:r>
                <a:rPr lang="mk-MK" sz="1800" b="0" kern="0" dirty="0">
                  <a:latin typeface="+mn-lt"/>
                </a:rPr>
                <a:t>филозофијата е иста</a:t>
              </a:r>
            </a:p>
            <a:p>
              <a:pPr marL="285750" indent="-285750">
                <a:buFontTx/>
                <a:buChar char="-"/>
              </a:pPr>
              <a:endParaRPr lang="mk-MK" sz="1800" b="0" kern="0" dirty="0">
                <a:latin typeface="+mn-lt"/>
              </a:endParaRPr>
            </a:p>
            <a:p>
              <a:pPr marL="285750" indent="-285750">
                <a:buFontTx/>
                <a:buChar char="-"/>
              </a:pPr>
              <a:r>
                <a:rPr lang="mk-MK" sz="1800" b="0" kern="0" dirty="0">
                  <a:latin typeface="+mn-lt"/>
                </a:rPr>
                <a:t>Управување со системот преку самиот систем за </a:t>
              </a:r>
              <a:br>
                <a:rPr lang="en-US" sz="1800" b="0" kern="0" dirty="0">
                  <a:latin typeface="+mn-lt"/>
                </a:rPr>
              </a:br>
              <a:r>
                <a:rPr lang="mk-MK" sz="2000" kern="0" dirty="0">
                  <a:latin typeface="+mn-lt"/>
                </a:rPr>
                <a:t>помал број на незгодни акробации</a:t>
              </a:r>
            </a:p>
            <a:p>
              <a:pPr marL="285750" indent="-285750">
                <a:buFontTx/>
                <a:buChar char="-"/>
              </a:pPr>
              <a:endParaRPr lang="mk-MK" sz="1800" kern="0" dirty="0">
                <a:latin typeface="+mn-lt"/>
              </a:endParaRPr>
            </a:p>
            <a:p>
              <a:pPr marL="285750" indent="-285750">
                <a:buFontTx/>
                <a:buChar char="-"/>
              </a:pPr>
              <a:r>
                <a:rPr lang="mk-MK" sz="2000" kern="0" dirty="0">
                  <a:latin typeface="+mn-lt"/>
                </a:rPr>
                <a:t>Трошоците</a:t>
              </a:r>
              <a:r>
                <a:rPr lang="mk-MK" sz="1800" b="0" kern="0" dirty="0">
                  <a:latin typeface="+mn-lt"/>
                </a:rPr>
                <a:t> при одржување одат директно </a:t>
              </a:r>
              <a:r>
                <a:rPr lang="mk-MK" sz="2000" b="0" kern="0" dirty="0">
                  <a:latin typeface="+mn-lt"/>
                </a:rPr>
                <a:t>на </a:t>
              </a:r>
              <a:br>
                <a:rPr lang="en-US" sz="2000" b="0" kern="0" dirty="0">
                  <a:latin typeface="+mn-lt"/>
                </a:rPr>
              </a:br>
              <a:r>
                <a:rPr lang="mk-MK" sz="2000" kern="0" dirty="0">
                  <a:latin typeface="+mn-lt"/>
                </a:rPr>
                <a:t>сметка на инвеститорот</a:t>
              </a:r>
              <a:endParaRPr lang="en-US" sz="1800" kern="0" dirty="0">
                <a:latin typeface="+mn-lt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83E43E2-C70E-401E-8EE6-AEC1C5D2A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6552" y="1500143"/>
              <a:ext cx="2736304" cy="5055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9691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73C9FD-95BE-4A29-818C-0239F72EFFC2}"/>
              </a:ext>
            </a:extLst>
          </p:cNvPr>
          <p:cNvSpPr txBox="1">
            <a:spLocks/>
          </p:cNvSpPr>
          <p:nvPr/>
        </p:nvSpPr>
        <p:spPr>
          <a:xfrm>
            <a:off x="152401" y="838201"/>
            <a:ext cx="8839200" cy="646584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ru-RU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Долгорочни заштеди</a:t>
            </a:r>
            <a:endParaRPr lang="hr-HR" sz="4000" b="0" kern="0" dirty="0">
              <a:solidFill>
                <a:srgbClr val="3399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A1D9B-3E84-4192-B255-9CD30178DAE1}"/>
              </a:ext>
            </a:extLst>
          </p:cNvPr>
          <p:cNvSpPr txBox="1"/>
          <p:nvPr/>
        </p:nvSpPr>
        <p:spPr>
          <a:xfrm>
            <a:off x="3051631" y="1641575"/>
            <a:ext cx="6092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Ефектот на одвраќање</a:t>
            </a:r>
            <a:endParaRPr lang="ru-RU" sz="1800" b="0" kern="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ru-RU" sz="1800" b="0" kern="0" dirty="0">
                <a:latin typeface="+mn-lt"/>
              </a:rPr>
              <a:t>Високата резолуција (до 4К) обезбедува полесно</a:t>
            </a:r>
            <a:br>
              <a:rPr lang="en-US" sz="1800" b="0" kern="0" dirty="0">
                <a:latin typeface="+mn-lt"/>
              </a:rPr>
            </a:br>
            <a:r>
              <a:rPr lang="ru-RU" sz="1800" b="0" kern="0" dirty="0">
                <a:latin typeface="+mn-lt"/>
              </a:rPr>
              <a:t>утврдување на одговорност што би помогнало за </a:t>
            </a:r>
            <a:br>
              <a:rPr lang="en-US" sz="1800" b="0" kern="0" dirty="0">
                <a:latin typeface="+mn-lt"/>
              </a:rPr>
            </a:br>
            <a:r>
              <a:rPr lang="ru-RU" sz="1800" b="0" kern="0" dirty="0">
                <a:latin typeface="+mn-lt"/>
              </a:rPr>
              <a:t>покривање на трошоците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470BF0-E522-4639-9B9F-604918018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2564905"/>
            <a:ext cx="3136036" cy="36003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5DF40F-F747-49B7-8444-0E605E5BC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68" y="3068960"/>
            <a:ext cx="473648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69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73C9FD-95BE-4A29-818C-0239F72EFFC2}"/>
              </a:ext>
            </a:extLst>
          </p:cNvPr>
          <p:cNvSpPr txBox="1">
            <a:spLocks/>
          </p:cNvSpPr>
          <p:nvPr/>
        </p:nvSpPr>
        <p:spPr>
          <a:xfrm>
            <a:off x="152401" y="838201"/>
            <a:ext cx="8839200" cy="646584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ru-RU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Долгорочни заштеди</a:t>
            </a:r>
            <a:endParaRPr lang="hr-HR" sz="4000" b="0" kern="0" dirty="0">
              <a:solidFill>
                <a:srgbClr val="3399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A1D9B-3E84-4192-B255-9CD30178DAE1}"/>
              </a:ext>
            </a:extLst>
          </p:cNvPr>
          <p:cNvSpPr txBox="1"/>
          <p:nvPr/>
        </p:nvSpPr>
        <p:spPr>
          <a:xfrm>
            <a:off x="265651" y="5537904"/>
            <a:ext cx="872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Помала потреба од мрежни ресурси за ист квалитет на снимка</a:t>
            </a:r>
            <a:endParaRPr lang="ru-RU" sz="1800" b="0" kern="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ru-RU" sz="1800" b="0" kern="0" dirty="0">
                <a:latin typeface="+mn-lt"/>
              </a:rPr>
              <a:t>Помала потреба од дисковен простор за чување на иста количина податоци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4CEF93-3251-4DF6-9AA9-E2BBFF13E693}"/>
              </a:ext>
            </a:extLst>
          </p:cNvPr>
          <p:cNvGrpSpPr/>
          <p:nvPr/>
        </p:nvGrpSpPr>
        <p:grpSpPr>
          <a:xfrm>
            <a:off x="152400" y="1598460"/>
            <a:ext cx="9052174" cy="3518616"/>
            <a:chOff x="-2100341" y="1118254"/>
            <a:chExt cx="13119680" cy="5698578"/>
          </a:xfrm>
        </p:grpSpPr>
        <p:sp>
          <p:nvSpPr>
            <p:cNvPr id="8" name="직사각형 2047">
              <a:extLst>
                <a:ext uri="{FF2B5EF4-FFF2-40B4-BE49-F238E27FC236}">
                  <a16:creationId xmlns:a16="http://schemas.microsoft.com/office/drawing/2014/main" id="{CCD0FF79-8AFD-4A9E-B735-052C015D9E8A}"/>
                </a:ext>
              </a:extLst>
            </p:cNvPr>
            <p:cNvSpPr/>
            <p:nvPr/>
          </p:nvSpPr>
          <p:spPr>
            <a:xfrm>
              <a:off x="4605879" y="1633875"/>
              <a:ext cx="2443137" cy="7930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k-MK" altLang="ko-KR" sz="1600" dirty="0"/>
                <a:t>Интелигентен </a:t>
              </a:r>
              <a:r>
                <a:rPr lang="en-US" altLang="ko-KR" sz="1600" dirty="0"/>
                <a:t>Codec</a:t>
              </a:r>
              <a:endParaRPr lang="en-US" altLang="ko-KR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F2B26E-8F38-4BCE-9DC9-CCB0A03EACE4}"/>
                </a:ext>
              </a:extLst>
            </p:cNvPr>
            <p:cNvSpPr txBox="1"/>
            <p:nvPr/>
          </p:nvSpPr>
          <p:spPr>
            <a:xfrm>
              <a:off x="7087468" y="1118254"/>
              <a:ext cx="3931871" cy="1345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IDIS </a:t>
              </a:r>
              <a:r>
                <a:rPr lang="mk-MK" altLang="ko-KR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единствено решение</a:t>
              </a:r>
              <a:endParaRPr lang="ko-KR" altLang="en-US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A01D82F7-8CEB-420D-A2A6-4D29E92F37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3" y="4168114"/>
              <a:ext cx="3552395" cy="1598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FDBC4ACD-0FE3-4FA3-BB1E-2408042150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65" y="2686964"/>
              <a:ext cx="3570883" cy="139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직사각형 2052">
              <a:extLst>
                <a:ext uri="{FF2B5EF4-FFF2-40B4-BE49-F238E27FC236}">
                  <a16:creationId xmlns:a16="http://schemas.microsoft.com/office/drawing/2014/main" id="{B87D65EE-5BC8-40EA-B38D-8F27506084AE}"/>
                </a:ext>
              </a:extLst>
            </p:cNvPr>
            <p:cNvSpPr/>
            <p:nvPr/>
          </p:nvSpPr>
          <p:spPr>
            <a:xfrm>
              <a:off x="-2100340" y="2442581"/>
              <a:ext cx="6384309" cy="3482696"/>
            </a:xfrm>
            <a:prstGeom prst="rect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46BDEB-2047-4E54-99F4-F13CB72A4944}"/>
                </a:ext>
              </a:extLst>
            </p:cNvPr>
            <p:cNvSpPr txBox="1"/>
            <p:nvPr/>
          </p:nvSpPr>
          <p:spPr>
            <a:xfrm>
              <a:off x="-1936202" y="2610662"/>
              <a:ext cx="2461594" cy="1394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atin typeface="Trade Gothic LT Std Cn" pitchFamily="50" charset="0"/>
                </a:rPr>
                <a:t>½ Bit Rate</a:t>
              </a:r>
            </a:p>
            <a:p>
              <a:r>
                <a:rPr lang="mk-MK" altLang="ko-KR" sz="1400" dirty="0">
                  <a:latin typeface="Trade Gothic LT Std Cn" pitchFamily="50" charset="0"/>
                </a:rPr>
                <a:t>При идентичен квалитет на слика како кај </a:t>
              </a:r>
              <a:r>
                <a:rPr lang="en-US" altLang="ko-KR" sz="1400" dirty="0">
                  <a:latin typeface="Trade Gothic LT Std Cn" pitchFamily="50" charset="0"/>
                </a:rPr>
                <a:t> H.264</a:t>
              </a:r>
              <a:endParaRPr lang="ko-KR" altLang="en-US" sz="1400" dirty="0">
                <a:latin typeface="Trade Gothic LT Std Cn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BB6234-6E15-4979-B981-7942D70960A0}"/>
                </a:ext>
              </a:extLst>
            </p:cNvPr>
            <p:cNvSpPr txBox="1"/>
            <p:nvPr/>
          </p:nvSpPr>
          <p:spPr>
            <a:xfrm>
              <a:off x="-1934822" y="4308776"/>
              <a:ext cx="2507948" cy="1394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k-MK" altLang="ko-KR" sz="2000" dirty="0">
                  <a:latin typeface="Trade Gothic LT Std Cn" pitchFamily="50" charset="0"/>
                </a:rPr>
                <a:t>Висок Квалитет</a:t>
              </a:r>
              <a:endParaRPr lang="en-US" altLang="ko-KR" sz="2000" dirty="0">
                <a:latin typeface="Trade Gothic LT Std Cn" pitchFamily="50" charset="0"/>
              </a:endParaRPr>
            </a:p>
            <a:p>
              <a:r>
                <a:rPr lang="mk-MK" altLang="ko-KR" sz="1400" dirty="0">
                  <a:latin typeface="Trade Gothic LT Std Cn" pitchFamily="50" charset="0"/>
                </a:rPr>
                <a:t>При идентична големина на слика како кај </a:t>
              </a:r>
              <a:r>
                <a:rPr lang="en-US" altLang="ko-KR" sz="1400" dirty="0">
                  <a:latin typeface="Trade Gothic LT Std Cn" pitchFamily="50" charset="0"/>
                </a:rPr>
                <a:t>H.264</a:t>
              </a:r>
              <a:endParaRPr lang="ko-KR" altLang="en-US" sz="1400" dirty="0">
                <a:latin typeface="Trade Gothic LT Std Cn" pitchFamily="50" charset="0"/>
              </a:endParaRPr>
            </a:p>
          </p:txBody>
        </p:sp>
        <p:sp>
          <p:nvSpPr>
            <p:cNvPr id="17" name="직사각형 75">
              <a:extLst>
                <a:ext uri="{FF2B5EF4-FFF2-40B4-BE49-F238E27FC236}">
                  <a16:creationId xmlns:a16="http://schemas.microsoft.com/office/drawing/2014/main" id="{D8695D3A-979A-40E4-BD7B-198344BF7F0A}"/>
                </a:ext>
              </a:extLst>
            </p:cNvPr>
            <p:cNvSpPr/>
            <p:nvPr/>
          </p:nvSpPr>
          <p:spPr>
            <a:xfrm>
              <a:off x="-2100341" y="1633875"/>
              <a:ext cx="2673466" cy="7999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/>
                <a:t>H.265 </a:t>
              </a:r>
            </a:p>
            <a:p>
              <a:pPr algn="ctr"/>
              <a:r>
                <a:rPr lang="en-US" altLang="ko-KR" sz="1100" dirty="0"/>
                <a:t>(</a:t>
              </a:r>
              <a:r>
                <a:rPr lang="mk-MK" altLang="ko-KR" sz="1100" dirty="0"/>
                <a:t>Компресија</a:t>
              </a:r>
              <a:r>
                <a:rPr lang="en-US" altLang="ko-KR" sz="1100" dirty="0"/>
                <a:t>)</a:t>
              </a:r>
              <a:endParaRPr lang="ko-KR" altLang="en-US" sz="1100" dirty="0"/>
            </a:p>
          </p:txBody>
        </p:sp>
        <p:graphicFrame>
          <p:nvGraphicFramePr>
            <p:cNvPr id="18" name="차트 1">
              <a:extLst>
                <a:ext uri="{FF2B5EF4-FFF2-40B4-BE49-F238E27FC236}">
                  <a16:creationId xmlns:a16="http://schemas.microsoft.com/office/drawing/2014/main" id="{F4595798-231D-4F47-AAC4-D53381E2906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09951017"/>
                </p:ext>
              </p:extLst>
            </p:nvPr>
          </p:nvGraphicFramePr>
          <p:xfrm>
            <a:off x="4605881" y="2180863"/>
            <a:ext cx="5438729" cy="39364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790D831-4F48-4C23-B6B7-67FDC58DE90F}"/>
                </a:ext>
              </a:extLst>
            </p:cNvPr>
            <p:cNvSpPr txBox="1"/>
            <p:nvPr/>
          </p:nvSpPr>
          <p:spPr>
            <a:xfrm>
              <a:off x="4764023" y="5654180"/>
              <a:ext cx="1344150" cy="451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+mj-lt"/>
                </a:rPr>
                <a:t>H.264</a:t>
              </a:r>
              <a:endParaRPr lang="ko-KR" altLang="en-US" sz="1600" dirty="0">
                <a:latin typeface="+mj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9768FA-FDD6-489D-A84D-D15D6358313C}"/>
                </a:ext>
              </a:extLst>
            </p:cNvPr>
            <p:cNvSpPr txBox="1"/>
            <p:nvPr/>
          </p:nvSpPr>
          <p:spPr>
            <a:xfrm>
              <a:off x="5820140" y="5654180"/>
              <a:ext cx="1344150" cy="451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+mj-lt"/>
                </a:rPr>
                <a:t>H.265</a:t>
              </a:r>
              <a:endParaRPr lang="ko-KR" altLang="en-US" sz="1600" dirty="0">
                <a:latin typeface="+mj-l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9C1D10-7596-4392-93CD-B03982FC00C8}"/>
                </a:ext>
              </a:extLst>
            </p:cNvPr>
            <p:cNvSpPr txBox="1"/>
            <p:nvPr/>
          </p:nvSpPr>
          <p:spPr>
            <a:xfrm>
              <a:off x="6927057" y="5637247"/>
              <a:ext cx="1344150" cy="1129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Intelligent</a:t>
              </a:r>
            </a:p>
            <a:p>
              <a:pPr algn="ctr"/>
              <a:r>
                <a:rPr lang="en-US" altLang="ko-KR" sz="14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Codec</a:t>
              </a:r>
            </a:p>
            <a:p>
              <a:pPr algn="ctr"/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(</a:t>
              </a:r>
              <a:r>
                <a:rPr lang="en-US" altLang="ko-KR" sz="1333" dirty="0">
                  <a:solidFill>
                    <a:schemeClr val="bg1">
                      <a:lumMod val="50000"/>
                    </a:schemeClr>
                  </a:solidFill>
                </a:rPr>
                <a:t>MAT Off)</a:t>
              </a:r>
              <a:endParaRPr lang="ko-KR" altLang="en-US" sz="133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21204E-D345-4598-B06F-BDC65D86B753}"/>
                </a:ext>
              </a:extLst>
            </p:cNvPr>
            <p:cNvSpPr txBox="1"/>
            <p:nvPr/>
          </p:nvSpPr>
          <p:spPr>
            <a:xfrm>
              <a:off x="8045319" y="5637247"/>
              <a:ext cx="1344150" cy="1179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Intelligent</a:t>
              </a:r>
            </a:p>
            <a:p>
              <a:pPr algn="ctr"/>
              <a:r>
                <a:rPr lang="en-US" altLang="ko-KR" sz="16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Codec</a:t>
              </a:r>
            </a:p>
            <a:p>
              <a:pPr algn="ctr"/>
              <a:r>
                <a:rPr lang="en-US" altLang="ko-KR" sz="1333" dirty="0">
                  <a:solidFill>
                    <a:schemeClr val="bg1">
                      <a:lumMod val="50000"/>
                    </a:schemeClr>
                  </a:solidFill>
                </a:rPr>
                <a:t>(MAT On)</a:t>
              </a:r>
              <a:endParaRPr lang="ko-KR" altLang="en-US" sz="133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3" name="직선 연결선 5">
              <a:extLst>
                <a:ext uri="{FF2B5EF4-FFF2-40B4-BE49-F238E27FC236}">
                  <a16:creationId xmlns:a16="http://schemas.microsoft.com/office/drawing/2014/main" id="{59383072-6824-4988-A3B7-99F351458B4F}"/>
                </a:ext>
              </a:extLst>
            </p:cNvPr>
            <p:cNvCxnSpPr/>
            <p:nvPr/>
          </p:nvCxnSpPr>
          <p:spPr>
            <a:xfrm>
              <a:off x="5577319" y="2564904"/>
              <a:ext cx="3936437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618048-247E-41FC-89EF-8D26DC21E5CF}"/>
                </a:ext>
              </a:extLst>
            </p:cNvPr>
            <p:cNvSpPr txBox="1"/>
            <p:nvPr/>
          </p:nvSpPr>
          <p:spPr>
            <a:xfrm>
              <a:off x="6746378" y="3143843"/>
              <a:ext cx="1009761" cy="423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67" dirty="0">
                  <a:solidFill>
                    <a:schemeClr val="accent5">
                      <a:lumMod val="75000"/>
                    </a:schemeClr>
                  </a:solidFill>
                </a:rPr>
                <a:t>50%</a:t>
              </a:r>
              <a:endParaRPr lang="ko-KR" altLang="en-US" sz="1467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5" name="아래쪽 화살표 8">
              <a:extLst>
                <a:ext uri="{FF2B5EF4-FFF2-40B4-BE49-F238E27FC236}">
                  <a16:creationId xmlns:a16="http://schemas.microsoft.com/office/drawing/2014/main" id="{AC35E229-8686-4259-A4E8-6C50E1F412DC}"/>
                </a:ext>
              </a:extLst>
            </p:cNvPr>
            <p:cNvSpPr/>
            <p:nvPr/>
          </p:nvSpPr>
          <p:spPr>
            <a:xfrm>
              <a:off x="6655957" y="2581838"/>
              <a:ext cx="240000" cy="1411188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E6896AC-80D2-4843-ACC4-C7E89477C5C4}"/>
                </a:ext>
              </a:extLst>
            </p:cNvPr>
            <p:cNvSpPr txBox="1"/>
            <p:nvPr/>
          </p:nvSpPr>
          <p:spPr>
            <a:xfrm>
              <a:off x="7881574" y="3368219"/>
              <a:ext cx="1009761" cy="423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67" dirty="0">
                  <a:solidFill>
                    <a:schemeClr val="accent5">
                      <a:lumMod val="75000"/>
                    </a:schemeClr>
                  </a:solidFill>
                </a:rPr>
                <a:t>65%</a:t>
              </a:r>
              <a:endParaRPr lang="ko-KR" altLang="en-US" sz="1467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7" name="아래쪽 화살표 25">
              <a:extLst>
                <a:ext uri="{FF2B5EF4-FFF2-40B4-BE49-F238E27FC236}">
                  <a16:creationId xmlns:a16="http://schemas.microsoft.com/office/drawing/2014/main" id="{8A2955AE-51A2-455E-B10C-1E980F211006}"/>
                </a:ext>
              </a:extLst>
            </p:cNvPr>
            <p:cNvSpPr/>
            <p:nvPr/>
          </p:nvSpPr>
          <p:spPr>
            <a:xfrm>
              <a:off x="7757285" y="2576247"/>
              <a:ext cx="240000" cy="1824000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54FBC62-690C-45B0-B4DD-C57269098509}"/>
                </a:ext>
              </a:extLst>
            </p:cNvPr>
            <p:cNvSpPr txBox="1"/>
            <p:nvPr/>
          </p:nvSpPr>
          <p:spPr>
            <a:xfrm>
              <a:off x="8937690" y="3656251"/>
              <a:ext cx="1009761" cy="423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67" dirty="0">
                  <a:solidFill>
                    <a:schemeClr val="accent5">
                      <a:lumMod val="75000"/>
                    </a:schemeClr>
                  </a:solidFill>
                </a:rPr>
                <a:t>90%</a:t>
              </a:r>
              <a:endParaRPr lang="ko-KR" altLang="en-US" sz="1467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9" name="아래쪽 화살표 27">
              <a:extLst>
                <a:ext uri="{FF2B5EF4-FFF2-40B4-BE49-F238E27FC236}">
                  <a16:creationId xmlns:a16="http://schemas.microsoft.com/office/drawing/2014/main" id="{39689F49-546C-46B9-A461-7304FA11E368}"/>
                </a:ext>
              </a:extLst>
            </p:cNvPr>
            <p:cNvSpPr/>
            <p:nvPr/>
          </p:nvSpPr>
          <p:spPr>
            <a:xfrm>
              <a:off x="8813403" y="2564905"/>
              <a:ext cx="240000" cy="2577577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49510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73C9FD-95BE-4A29-818C-0239F72EFFC2}"/>
              </a:ext>
            </a:extLst>
          </p:cNvPr>
          <p:cNvSpPr txBox="1">
            <a:spLocks/>
          </p:cNvSpPr>
          <p:nvPr/>
        </p:nvSpPr>
        <p:spPr>
          <a:xfrm>
            <a:off x="152401" y="838201"/>
            <a:ext cx="8839200" cy="646584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ru-RU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Долгорочни заштеди</a:t>
            </a:r>
            <a:endParaRPr lang="hr-HR" sz="4000" b="0" kern="0" dirty="0">
              <a:solidFill>
                <a:srgbClr val="3399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A1D9B-3E84-4192-B255-9CD30178DAE1}"/>
              </a:ext>
            </a:extLst>
          </p:cNvPr>
          <p:cNvSpPr txBox="1"/>
          <p:nvPr/>
        </p:nvSpPr>
        <p:spPr>
          <a:xfrm>
            <a:off x="207382" y="2087752"/>
            <a:ext cx="36445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kern="0" dirty="0">
                <a:latin typeface="+mn-lt"/>
              </a:rPr>
              <a:t>Автоматизација преку користење на напредни функции</a:t>
            </a:r>
            <a:r>
              <a:rPr lang="mk-MK" sz="1800" b="0" kern="0" dirty="0">
                <a:latin typeface="+mn-lt"/>
              </a:rPr>
              <a:t>:</a:t>
            </a:r>
            <a:r>
              <a:rPr lang="ru-RU" sz="1800" b="0" kern="0" dirty="0">
                <a:latin typeface="+mn-lt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1800" b="0" kern="0" dirty="0">
                <a:latin typeface="+mn-lt"/>
              </a:rPr>
              <a:t>Броење луѓе</a:t>
            </a:r>
          </a:p>
          <a:p>
            <a:pPr marL="285750" indent="-285750">
              <a:buFontTx/>
              <a:buChar char="-"/>
            </a:pPr>
            <a:r>
              <a:rPr lang="ru-RU" sz="1800" b="0" kern="0" dirty="0">
                <a:latin typeface="+mn-lt"/>
              </a:rPr>
              <a:t>Топлотна мапа и</a:t>
            </a:r>
          </a:p>
          <a:p>
            <a:pPr marL="285750" indent="-285750">
              <a:buFontTx/>
              <a:buChar char="-"/>
            </a:pPr>
            <a:r>
              <a:rPr lang="ru-RU" sz="1800" b="0" kern="0" dirty="0">
                <a:latin typeface="+mn-lt"/>
              </a:rPr>
              <a:t>Управување со ред на чекање</a:t>
            </a:r>
          </a:p>
          <a:p>
            <a:pPr marL="285750" indent="-285750">
              <a:buFontTx/>
              <a:buChar char="-"/>
            </a:pPr>
            <a:endParaRPr lang="ru-RU" sz="1800" b="0" kern="0" dirty="0">
              <a:latin typeface="+mn-lt"/>
            </a:endParaRPr>
          </a:p>
          <a:p>
            <a:r>
              <a:rPr lang="ru-RU" sz="1800" b="0" kern="0" dirty="0">
                <a:latin typeface="+mn-lt"/>
              </a:rPr>
              <a:t>Доведуваат до намалување на загубите и намалување на незадоволството на корисниците на росторот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A4CCB1-E048-41FC-80C3-96A03A4D8D7F}"/>
              </a:ext>
            </a:extLst>
          </p:cNvPr>
          <p:cNvGrpSpPr/>
          <p:nvPr/>
        </p:nvGrpSpPr>
        <p:grpSpPr>
          <a:xfrm>
            <a:off x="3796941" y="1570536"/>
            <a:ext cx="5347060" cy="4450752"/>
            <a:chOff x="3638116" y="548680"/>
            <a:chExt cx="6853499" cy="497740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4B67B37-B27E-4882-8F83-82FCE5E940DF}"/>
                </a:ext>
              </a:extLst>
            </p:cNvPr>
            <p:cNvGrpSpPr/>
            <p:nvPr/>
          </p:nvGrpSpPr>
          <p:grpSpPr>
            <a:xfrm>
              <a:off x="3638116" y="548680"/>
              <a:ext cx="6853499" cy="4977402"/>
              <a:chOff x="-757500" y="575911"/>
              <a:chExt cx="6853499" cy="4977402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3A6A42D-439B-486A-8696-73B03BA8EF14}"/>
                  </a:ext>
                </a:extLst>
              </p:cNvPr>
              <p:cNvGrpSpPr/>
              <p:nvPr/>
            </p:nvGrpSpPr>
            <p:grpSpPr>
              <a:xfrm>
                <a:off x="-757500" y="575911"/>
                <a:ext cx="6853499" cy="4977402"/>
                <a:chOff x="3418965" y="1484785"/>
                <a:chExt cx="6853499" cy="4977402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C103981D-CFCE-438F-AFC5-25FB7D18F6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18965" y="1484785"/>
                  <a:ext cx="6853499" cy="4977402"/>
                </a:xfrm>
                <a:prstGeom prst="rect">
                  <a:avLst/>
                </a:prstGeom>
              </p:spPr>
            </p:pic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F19D40B-788F-478C-975D-C879D435A27C}"/>
                    </a:ext>
                  </a:extLst>
                </p:cNvPr>
                <p:cNvSpPr txBox="1"/>
                <p:nvPr/>
              </p:nvSpPr>
              <p:spPr>
                <a:xfrm>
                  <a:off x="3575719" y="2720295"/>
                  <a:ext cx="2514021" cy="120032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800" b="0" kern="0" dirty="0">
                      <a:latin typeface="+mn-lt"/>
                    </a:rPr>
                    <a:t>броење луѓе</a:t>
                  </a:r>
                  <a:endParaRPr lang="en-US" sz="1800" b="0" kern="0" dirty="0">
                    <a:latin typeface="+mn-lt"/>
                  </a:endParaRPr>
                </a:p>
                <a:p>
                  <a:endParaRPr lang="en-US" sz="1800" b="0" kern="0" dirty="0">
                    <a:latin typeface="+mn-lt"/>
                  </a:endParaRPr>
                </a:p>
                <a:p>
                  <a:endParaRPr lang="en-US" sz="1800" b="0" kern="0" dirty="0">
                    <a:latin typeface="+mn-lt"/>
                  </a:endParaRPr>
                </a:p>
                <a:p>
                  <a:endParaRPr lang="en-US" sz="1800" b="0" kern="0" dirty="0">
                    <a:latin typeface="+mn-lt"/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D1AE0F-59E0-4359-A26C-4F1CF4670429}"/>
                  </a:ext>
                </a:extLst>
              </p:cNvPr>
              <p:cNvSpPr txBox="1"/>
              <p:nvPr/>
            </p:nvSpPr>
            <p:spPr>
              <a:xfrm>
                <a:off x="2945535" y="1794286"/>
                <a:ext cx="2286369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800" b="0" kern="0" dirty="0">
                    <a:latin typeface="+mn-lt"/>
                  </a:rPr>
                  <a:t>топлинска мапа</a:t>
                </a:r>
                <a:endParaRPr lang="en-US" sz="1800" b="0" kern="0" dirty="0">
                  <a:latin typeface="+mn-lt"/>
                </a:endParaRPr>
              </a:p>
              <a:p>
                <a:endParaRPr lang="en-US" sz="1800" b="0" kern="0" dirty="0">
                  <a:latin typeface="+mn-lt"/>
                </a:endParaRPr>
              </a:p>
              <a:p>
                <a:endParaRPr lang="en-US" sz="1800" b="0" kern="0" dirty="0">
                  <a:latin typeface="+mn-lt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3C0324-AB4C-4AD9-8387-B2F2C19B6455}"/>
                  </a:ext>
                </a:extLst>
              </p:cNvPr>
              <p:cNvSpPr txBox="1"/>
              <p:nvPr/>
            </p:nvSpPr>
            <p:spPr>
              <a:xfrm>
                <a:off x="-607592" y="4371493"/>
                <a:ext cx="2170384" cy="9361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800" b="0" kern="0" dirty="0">
                    <a:latin typeface="+mn-lt"/>
                  </a:rPr>
                  <a:t>управување со </a:t>
                </a:r>
                <a:br>
                  <a:rPr lang="en-US" sz="1800" b="0" kern="0" dirty="0">
                    <a:latin typeface="+mn-lt"/>
                  </a:rPr>
                </a:br>
                <a:r>
                  <a:rPr lang="ru-RU" sz="1800" b="0" kern="0" dirty="0">
                    <a:latin typeface="+mn-lt"/>
                  </a:rPr>
                  <a:t>редови на чекање</a:t>
                </a:r>
                <a:endParaRPr lang="en-US" sz="1800" b="0" kern="0" dirty="0">
                  <a:latin typeface="+mn-lt"/>
                </a:endParaRPr>
              </a:p>
              <a:p>
                <a:endParaRPr lang="en-US" sz="1800" b="0" kern="0" dirty="0">
                  <a:latin typeface="+mn-lt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6E365D-C09A-470B-9E9C-F748F2227101}"/>
                </a:ext>
              </a:extLst>
            </p:cNvPr>
            <p:cNvSpPr/>
            <p:nvPr/>
          </p:nvSpPr>
          <p:spPr bwMode="auto">
            <a:xfrm>
              <a:off x="5967164" y="4797152"/>
              <a:ext cx="704900" cy="3693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1650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73C9FD-95BE-4A29-818C-0239F72EFFC2}"/>
              </a:ext>
            </a:extLst>
          </p:cNvPr>
          <p:cNvSpPr txBox="1">
            <a:spLocks/>
          </p:cNvSpPr>
          <p:nvPr/>
        </p:nvSpPr>
        <p:spPr>
          <a:xfrm>
            <a:off x="152401" y="838201"/>
            <a:ext cx="8839200" cy="646584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ru-RU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Намалување на тековните трошоци</a:t>
            </a:r>
            <a:endParaRPr lang="hr-HR" sz="4000" b="0" kern="0" dirty="0">
              <a:solidFill>
                <a:srgbClr val="3399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DA8D962-7FE1-498A-A7DB-FE42C68DB18F}"/>
              </a:ext>
            </a:extLst>
          </p:cNvPr>
          <p:cNvSpPr txBox="1">
            <a:spLocks noChangeArrowheads="1"/>
          </p:cNvSpPr>
          <p:nvPr/>
        </p:nvSpPr>
        <p:spPr>
          <a:xfrm>
            <a:off x="3" y="1643381"/>
            <a:ext cx="9143999" cy="489477"/>
          </a:xfrm>
          <a:prstGeom prst="rect">
            <a:avLst/>
          </a:prstGeom>
        </p:spPr>
        <p:txBody>
          <a:bodyPr/>
          <a:lstStyle/>
          <a:p>
            <a:pPr algn="ctr" fontAlgn="ctr"/>
            <a:r>
              <a:rPr lang="mk-MK" sz="2600" b="0" kern="0" dirty="0">
                <a:latin typeface="+mn-lt"/>
              </a:rPr>
              <a:t>Автоматизација на процесите и намалување</a:t>
            </a:r>
            <a:br>
              <a:rPr lang="mk-MK" sz="2600" b="0" kern="0" dirty="0">
                <a:latin typeface="+mn-lt"/>
              </a:rPr>
            </a:br>
            <a:r>
              <a:rPr lang="mk-MK" sz="2600" b="0" kern="0" dirty="0">
                <a:latin typeface="+mn-lt"/>
              </a:rPr>
              <a:t>на сметките во текот на месецот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A1D9B-3E84-4192-B255-9CD30178DAE1}"/>
              </a:ext>
            </a:extLst>
          </p:cNvPr>
          <p:cNvSpPr txBox="1"/>
          <p:nvPr/>
        </p:nvSpPr>
        <p:spPr>
          <a:xfrm>
            <a:off x="4032049" y="2708920"/>
            <a:ext cx="49423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Намалување на потребата од </a:t>
            </a:r>
            <a:br>
              <a:rPr lang="mk-MK" sz="1800" b="0" kern="0" dirty="0">
                <a:latin typeface="+mn-lt"/>
              </a:rPr>
            </a:br>
            <a:r>
              <a:rPr lang="mk-MK" sz="1800" b="0" kern="0" dirty="0">
                <a:latin typeface="+mn-lt"/>
              </a:rPr>
              <a:t>физичко обезбедување, заради </a:t>
            </a:r>
            <a:br>
              <a:rPr lang="mk-MK" sz="1800" b="0" kern="0" dirty="0">
                <a:latin typeface="+mn-lt"/>
              </a:rPr>
            </a:br>
            <a:r>
              <a:rPr lang="mk-MK" sz="1800" b="0" kern="0" dirty="0">
                <a:latin typeface="+mn-lt"/>
              </a:rPr>
              <a:t>зголемената резолуција и употребата на </a:t>
            </a:r>
            <a:br>
              <a:rPr lang="mk-MK" sz="1800" b="0" kern="0" dirty="0">
                <a:latin typeface="+mn-lt"/>
              </a:rPr>
            </a:br>
            <a:r>
              <a:rPr lang="mk-MK" sz="1800" b="0" kern="0" dirty="0">
                <a:latin typeface="+mn-lt"/>
              </a:rPr>
              <a:t>видео аналитика</a:t>
            </a:r>
          </a:p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Употреба на енергетски ефикасни уреди </a:t>
            </a:r>
            <a:br>
              <a:rPr lang="mk-MK" sz="1800" b="0" kern="0" dirty="0">
                <a:latin typeface="+mn-lt"/>
              </a:rPr>
            </a:br>
            <a:r>
              <a:rPr lang="mk-MK" sz="1800" b="0" kern="0" dirty="0">
                <a:latin typeface="+mn-lt"/>
              </a:rPr>
              <a:t>за помали сметки за струја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98360A-4D24-4557-9026-88B064A02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90" y="2708920"/>
            <a:ext cx="3765959" cy="26642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C9989-892C-4BFC-BE17-90D9CAF8F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682" y="4471498"/>
            <a:ext cx="4358919" cy="176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58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19">
            <a:extLst>
              <a:ext uri="{FF2B5EF4-FFF2-40B4-BE49-F238E27FC236}">
                <a16:creationId xmlns:a16="http://schemas.microsoft.com/office/drawing/2014/main" id="{2D631E40-F51C-4828-B23B-DF903513296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30296" y="1573888"/>
            <a:ext cx="0" cy="3710227"/>
          </a:xfrm>
          <a:prstGeom prst="line">
            <a:avLst/>
          </a:prstGeom>
          <a:ln w="19050"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5AEFA3B-0212-40F8-8F50-C51D1D2AC2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" y="1673575"/>
            <a:ext cx="2801098" cy="819321"/>
          </a:xfrm>
          <a:prstGeom prst="rect">
            <a:avLst/>
          </a:prstGeom>
        </p:spPr>
      </p:pic>
      <p:cxnSp>
        <p:nvCxnSpPr>
          <p:cNvPr id="25" name="Straight Connector 21">
            <a:extLst>
              <a:ext uri="{FF2B5EF4-FFF2-40B4-BE49-F238E27FC236}">
                <a16:creationId xmlns:a16="http://schemas.microsoft.com/office/drawing/2014/main" id="{D4BDCD00-BA97-40D8-93CD-0A9CA931BE1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1920" y="3429000"/>
            <a:ext cx="2636520" cy="0"/>
          </a:xfrm>
          <a:prstGeom prst="line">
            <a:avLst/>
          </a:prstGeom>
          <a:ln w="19050"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28">
            <a:extLst>
              <a:ext uri="{FF2B5EF4-FFF2-40B4-BE49-F238E27FC236}">
                <a16:creationId xmlns:a16="http://schemas.microsoft.com/office/drawing/2014/main" id="{74E5AB8A-8535-4D4A-B575-B5C2F2A55AA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32321" y="1124744"/>
            <a:ext cx="5494764" cy="4608512"/>
            <a:chOff x="3061" y="522"/>
            <a:chExt cx="3038" cy="2548"/>
          </a:xfrm>
        </p:grpSpPr>
        <p:sp>
          <p:nvSpPr>
            <p:cNvPr id="70" name="AutoShape 27">
              <a:extLst>
                <a:ext uri="{FF2B5EF4-FFF2-40B4-BE49-F238E27FC236}">
                  <a16:creationId xmlns:a16="http://schemas.microsoft.com/office/drawing/2014/main" id="{51CE12BA-314A-4D53-90BB-676F163FC3E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61" y="522"/>
              <a:ext cx="3038" cy="2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53" name="Picture 29">
              <a:extLst>
                <a:ext uri="{FF2B5EF4-FFF2-40B4-BE49-F238E27FC236}">
                  <a16:creationId xmlns:a16="http://schemas.microsoft.com/office/drawing/2014/main" id="{BD72FB50-C195-4CCB-80D5-2883720E1A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522"/>
              <a:ext cx="3044" cy="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31BF8EE1-2BCE-4B72-B091-A80E6EE685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84" y="3530882"/>
            <a:ext cx="2562414" cy="256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86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19">
            <a:extLst>
              <a:ext uri="{FF2B5EF4-FFF2-40B4-BE49-F238E27FC236}">
                <a16:creationId xmlns:a16="http://schemas.microsoft.com/office/drawing/2014/main" id="{2D631E40-F51C-4828-B23B-DF903513296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30296" y="1573888"/>
            <a:ext cx="0" cy="3710227"/>
          </a:xfrm>
          <a:prstGeom prst="line">
            <a:avLst/>
          </a:prstGeom>
          <a:ln w="19050"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1">
            <a:extLst>
              <a:ext uri="{FF2B5EF4-FFF2-40B4-BE49-F238E27FC236}">
                <a16:creationId xmlns:a16="http://schemas.microsoft.com/office/drawing/2014/main" id="{D4BDCD00-BA97-40D8-93CD-0A9CA931BE1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1920" y="3429000"/>
            <a:ext cx="2636520" cy="0"/>
          </a:xfrm>
          <a:prstGeom prst="line">
            <a:avLst/>
          </a:prstGeom>
          <a:ln w="19050"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DCFAF07-F3B5-4C52-9ED9-B804BFCC5DB3}"/>
              </a:ext>
            </a:extLst>
          </p:cNvPr>
          <p:cNvGrpSpPr>
            <a:grpSpLocks noChangeAspect="1"/>
          </p:cNvGrpSpPr>
          <p:nvPr/>
        </p:nvGrpSpPr>
        <p:grpSpPr>
          <a:xfrm>
            <a:off x="122856" y="3789040"/>
            <a:ext cx="2717864" cy="2083870"/>
            <a:chOff x="675938" y="3504776"/>
            <a:chExt cx="3530363" cy="2706838"/>
          </a:xfrm>
        </p:grpSpPr>
        <p:grpSp>
          <p:nvGrpSpPr>
            <p:cNvPr id="67" name="Group 16">
              <a:extLst>
                <a:ext uri="{FF2B5EF4-FFF2-40B4-BE49-F238E27FC236}">
                  <a16:creationId xmlns:a16="http://schemas.microsoft.com/office/drawing/2014/main" id="{AF136882-80EF-4CC0-8F76-B1CFC80CFE2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99173" y="5423401"/>
              <a:ext cx="3475272" cy="788213"/>
              <a:chOff x="821" y="2026"/>
              <a:chExt cx="5260" cy="1193"/>
            </a:xfrm>
          </p:grpSpPr>
          <p:sp>
            <p:nvSpPr>
              <p:cNvPr id="68" name="AutoShape 15">
                <a:extLst>
                  <a:ext uri="{FF2B5EF4-FFF2-40B4-BE49-F238E27FC236}">
                    <a16:creationId xmlns:a16="http://schemas.microsoft.com/office/drawing/2014/main" id="{4F6EEA96-C5A1-4694-B579-4B0B3749405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821" y="2102"/>
                <a:ext cx="5254" cy="1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69" name="Picture 17">
                <a:extLst>
                  <a:ext uri="{FF2B5EF4-FFF2-40B4-BE49-F238E27FC236}">
                    <a16:creationId xmlns:a16="http://schemas.microsoft.com/office/drawing/2014/main" id="{2B70E471-130A-4005-AED8-ADDA25302B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1" y="2026"/>
                <a:ext cx="5260" cy="1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3" name="Picture 9">
              <a:extLst>
                <a:ext uri="{FF2B5EF4-FFF2-40B4-BE49-F238E27FC236}">
                  <a16:creationId xmlns:a16="http://schemas.microsoft.com/office/drawing/2014/main" id="{03F57F44-CF16-45C8-B2C7-337EBF76D2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514" y="3504776"/>
              <a:ext cx="3395419" cy="65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Group 16">
              <a:extLst>
                <a:ext uri="{FF2B5EF4-FFF2-40B4-BE49-F238E27FC236}">
                  <a16:creationId xmlns:a16="http://schemas.microsoft.com/office/drawing/2014/main" id="{627FF210-2E7F-4EB7-9E4C-70F38908564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75938" y="4146267"/>
              <a:ext cx="3499200" cy="626400"/>
              <a:chOff x="-46" y="2143"/>
              <a:chExt cx="5346" cy="957"/>
            </a:xfrm>
          </p:grpSpPr>
          <p:sp>
            <p:nvSpPr>
              <p:cNvPr id="36" name="AutoShape 15">
                <a:extLst>
                  <a:ext uri="{FF2B5EF4-FFF2-40B4-BE49-F238E27FC236}">
                    <a16:creationId xmlns:a16="http://schemas.microsoft.com/office/drawing/2014/main" id="{FC6BFDA6-CCB5-4BB3-B0F1-DBBA5C43C3B4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-46" y="2143"/>
                <a:ext cx="5346" cy="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41" name="Picture 17">
                <a:extLst>
                  <a:ext uri="{FF2B5EF4-FFF2-40B4-BE49-F238E27FC236}">
                    <a16:creationId xmlns:a16="http://schemas.microsoft.com/office/drawing/2014/main" id="{3910A9EC-3986-4244-A212-1B413DE537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6" y="2143"/>
                <a:ext cx="5352" cy="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5E46370-1DDF-4379-8CF8-270C3F290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5938" y="4793714"/>
              <a:ext cx="3530363" cy="6048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080912B-58BA-40C8-9C91-91975ED7AE71}"/>
              </a:ext>
            </a:extLst>
          </p:cNvPr>
          <p:cNvGrpSpPr>
            <a:grpSpLocks noChangeAspect="1"/>
          </p:cNvGrpSpPr>
          <p:nvPr/>
        </p:nvGrpSpPr>
        <p:grpSpPr>
          <a:xfrm>
            <a:off x="3342133" y="908720"/>
            <a:ext cx="5637885" cy="5040560"/>
            <a:chOff x="3370306" y="548680"/>
            <a:chExt cx="6684921" cy="5976664"/>
          </a:xfrm>
        </p:grpSpPr>
        <p:grpSp>
          <p:nvGrpSpPr>
            <p:cNvPr id="63" name="Group 20">
              <a:extLst>
                <a:ext uri="{FF2B5EF4-FFF2-40B4-BE49-F238E27FC236}">
                  <a16:creationId xmlns:a16="http://schemas.microsoft.com/office/drawing/2014/main" id="{A057D6AD-501C-419F-9087-C5F094165F2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419873" y="5481344"/>
              <a:ext cx="6239169" cy="1044000"/>
              <a:chOff x="94" y="3826"/>
              <a:chExt cx="5277" cy="883"/>
            </a:xfrm>
          </p:grpSpPr>
          <p:sp>
            <p:nvSpPr>
              <p:cNvPr id="64" name="AutoShape 19">
                <a:extLst>
                  <a:ext uri="{FF2B5EF4-FFF2-40B4-BE49-F238E27FC236}">
                    <a16:creationId xmlns:a16="http://schemas.microsoft.com/office/drawing/2014/main" id="{53D886E0-9FD2-44A2-B7FC-2C4BBDDCB09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94" y="3826"/>
                <a:ext cx="5277" cy="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65" name="Picture 21">
                <a:extLst>
                  <a:ext uri="{FF2B5EF4-FFF2-40B4-BE49-F238E27FC236}">
                    <a16:creationId xmlns:a16="http://schemas.microsoft.com/office/drawing/2014/main" id="{CF605DAF-1065-42E1-AB0B-DC119F3759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" y="3826"/>
                <a:ext cx="5283" cy="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9" name="Group 12">
              <a:extLst>
                <a:ext uri="{FF2B5EF4-FFF2-40B4-BE49-F238E27FC236}">
                  <a16:creationId xmlns:a16="http://schemas.microsoft.com/office/drawing/2014/main" id="{85A9A595-3CEA-40C3-8A4D-4411010B348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419873" y="4221088"/>
              <a:ext cx="6533476" cy="1367558"/>
              <a:chOff x="94" y="639"/>
              <a:chExt cx="5260" cy="1101"/>
            </a:xfrm>
          </p:grpSpPr>
          <p:sp>
            <p:nvSpPr>
              <p:cNvPr id="60" name="AutoShape 11">
                <a:extLst>
                  <a:ext uri="{FF2B5EF4-FFF2-40B4-BE49-F238E27FC236}">
                    <a16:creationId xmlns:a16="http://schemas.microsoft.com/office/drawing/2014/main" id="{51684554-BA5B-4A51-9309-CD03311274F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94" y="714"/>
                <a:ext cx="5254" cy="1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61" name="Picture 13">
                <a:extLst>
                  <a:ext uri="{FF2B5EF4-FFF2-40B4-BE49-F238E27FC236}">
                    <a16:creationId xmlns:a16="http://schemas.microsoft.com/office/drawing/2014/main" id="{1F4C4A2E-936C-4243-928B-A60442E8CE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" y="639"/>
                <a:ext cx="5260" cy="1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7" name="Group 24">
              <a:extLst>
                <a:ext uri="{FF2B5EF4-FFF2-40B4-BE49-F238E27FC236}">
                  <a16:creationId xmlns:a16="http://schemas.microsoft.com/office/drawing/2014/main" id="{CFC45653-E0AF-4DD3-9C78-AB5EADA12BB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408363" y="3212976"/>
              <a:ext cx="6489700" cy="1079500"/>
              <a:chOff x="3107" y="2165"/>
              <a:chExt cx="4088" cy="680"/>
            </a:xfrm>
          </p:grpSpPr>
          <p:sp>
            <p:nvSpPr>
              <p:cNvPr id="48" name="AutoShape 23">
                <a:extLst>
                  <a:ext uri="{FF2B5EF4-FFF2-40B4-BE49-F238E27FC236}">
                    <a16:creationId xmlns:a16="http://schemas.microsoft.com/office/drawing/2014/main" id="{7D1470D5-94BE-44BE-9835-F8CDE678519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107" y="2205"/>
                <a:ext cx="4084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49" name="Picture 25">
                <a:extLst>
                  <a:ext uri="{FF2B5EF4-FFF2-40B4-BE49-F238E27FC236}">
                    <a16:creationId xmlns:a16="http://schemas.microsoft.com/office/drawing/2014/main" id="{3E119F60-3877-4E1C-82C9-C8A629DAB9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7" y="2165"/>
                <a:ext cx="4088" cy="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" name="Group 12">
              <a:extLst>
                <a:ext uri="{FF2B5EF4-FFF2-40B4-BE49-F238E27FC236}">
                  <a16:creationId xmlns:a16="http://schemas.microsoft.com/office/drawing/2014/main" id="{E49A6270-4CB5-4BB7-934C-B46185A086C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376614" y="548680"/>
              <a:ext cx="6678613" cy="1512888"/>
              <a:chOff x="3087" y="791"/>
              <a:chExt cx="4207" cy="953"/>
            </a:xfrm>
          </p:grpSpPr>
          <p:pic>
            <p:nvPicPr>
              <p:cNvPr id="1037" name="Picture 13">
                <a:extLst>
                  <a:ext uri="{FF2B5EF4-FFF2-40B4-BE49-F238E27FC236}">
                    <a16:creationId xmlns:a16="http://schemas.microsoft.com/office/drawing/2014/main" id="{0E5E1D25-5509-47C6-B93B-3999715209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7" y="832"/>
                <a:ext cx="4207" cy="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AutoShape 11">
                <a:extLst>
                  <a:ext uri="{FF2B5EF4-FFF2-40B4-BE49-F238E27FC236}">
                    <a16:creationId xmlns:a16="http://schemas.microsoft.com/office/drawing/2014/main" id="{3BE4DF00-2735-4E26-9F53-54699CCDCC0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087" y="791"/>
                <a:ext cx="4202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7" name="Group 20">
              <a:extLst>
                <a:ext uri="{FF2B5EF4-FFF2-40B4-BE49-F238E27FC236}">
                  <a16:creationId xmlns:a16="http://schemas.microsoft.com/office/drawing/2014/main" id="{635C203D-BF2B-4387-A169-2FC9C36EBA5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370306" y="1981352"/>
              <a:ext cx="6502024" cy="1231624"/>
              <a:chOff x="3087" y="1796"/>
              <a:chExt cx="3838" cy="727"/>
            </a:xfrm>
          </p:grpSpPr>
          <p:sp>
            <p:nvSpPr>
              <p:cNvPr id="39" name="AutoShape 19">
                <a:extLst>
                  <a:ext uri="{FF2B5EF4-FFF2-40B4-BE49-F238E27FC236}">
                    <a16:creationId xmlns:a16="http://schemas.microsoft.com/office/drawing/2014/main" id="{D19DA04B-0F05-478C-94F8-1A8E545461F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087" y="1796"/>
                <a:ext cx="3834" cy="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45" name="Picture 21">
                <a:extLst>
                  <a:ext uri="{FF2B5EF4-FFF2-40B4-BE49-F238E27FC236}">
                    <a16:creationId xmlns:a16="http://schemas.microsoft.com/office/drawing/2014/main" id="{6BC2A123-9A73-4826-80A2-0178E87297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7" y="1839"/>
                <a:ext cx="3838" cy="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B4DE34B-D6D0-475E-817A-B698A05D0C0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" y="1673575"/>
            <a:ext cx="2801098" cy="81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1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C0FCCD1-6E9F-4228-98BE-D275CC302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7620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mk-MK" sz="4000" b="0" dirty="0">
                <a:solidFill>
                  <a:srgbClr val="339966"/>
                </a:solidFill>
                <a:latin typeface="Arial" charset="0"/>
              </a:rPr>
              <a:t>Содржина</a:t>
            </a:r>
            <a:endParaRPr lang="en-GB" sz="4000" b="0" dirty="0">
              <a:solidFill>
                <a:srgbClr val="339966"/>
              </a:solidFill>
              <a:latin typeface="Arial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13E051-64DA-4BA1-B7AF-A755949BA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017204"/>
            <a:ext cx="7162800" cy="357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mk-MK" sz="3200" b="0" dirty="0">
                <a:latin typeface="Arial" charset="0"/>
              </a:rPr>
              <a:t>Сигурносни (</a:t>
            </a:r>
            <a:r>
              <a:rPr lang="en-US" sz="3200" b="0" dirty="0">
                <a:latin typeface="Arial" charset="0"/>
              </a:rPr>
              <a:t>Security</a:t>
            </a:r>
            <a:r>
              <a:rPr lang="mk-MK" sz="3200" b="0" dirty="0">
                <a:latin typeface="Arial" charset="0"/>
              </a:rPr>
              <a:t>)</a:t>
            </a:r>
            <a:r>
              <a:rPr lang="hr-HR" sz="3200" b="0" dirty="0">
                <a:latin typeface="Arial" charset="0"/>
              </a:rPr>
              <a:t> </a:t>
            </a:r>
            <a:r>
              <a:rPr lang="mk-MK" sz="3200" b="0" dirty="0">
                <a:latin typeface="Arial" charset="0"/>
              </a:rPr>
              <a:t>системи</a:t>
            </a:r>
            <a:endParaRPr lang="hr-HR" sz="3200" b="0" dirty="0"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 b="0" dirty="0">
                <a:latin typeface="Arial" charset="0"/>
              </a:rPr>
              <a:t>Норми и практики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 b="0" dirty="0">
                <a:latin typeface="Arial" charset="0"/>
              </a:rPr>
              <a:t>Видео надзор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 b="0" dirty="0">
                <a:latin typeface="Arial" charset="0"/>
              </a:rPr>
              <a:t>Заштита од кражба и неовластено влегување</a:t>
            </a:r>
            <a:endParaRPr lang="hr-HR" sz="3200" b="0" dirty="0"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mk-MK" sz="3200" b="0" dirty="0">
                <a:latin typeface="Arial" charset="0"/>
              </a:rPr>
              <a:t>Контрола на пристап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mk-MK" sz="3200" b="0" dirty="0">
                <a:latin typeface="Arial" charset="0"/>
              </a:rPr>
              <a:t>Евиденција на работно време</a:t>
            </a:r>
            <a:endParaRPr lang="en-GB" sz="32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56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19">
            <a:extLst>
              <a:ext uri="{FF2B5EF4-FFF2-40B4-BE49-F238E27FC236}">
                <a16:creationId xmlns:a16="http://schemas.microsoft.com/office/drawing/2014/main" id="{2D631E40-F51C-4828-B23B-DF903513296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30296" y="1573888"/>
            <a:ext cx="0" cy="3710227"/>
          </a:xfrm>
          <a:prstGeom prst="line">
            <a:avLst/>
          </a:prstGeom>
          <a:ln w="19050"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1">
            <a:extLst>
              <a:ext uri="{FF2B5EF4-FFF2-40B4-BE49-F238E27FC236}">
                <a16:creationId xmlns:a16="http://schemas.microsoft.com/office/drawing/2014/main" id="{D4BDCD00-BA97-40D8-93CD-0A9CA931BE1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1920" y="3429000"/>
            <a:ext cx="2636520" cy="0"/>
          </a:xfrm>
          <a:prstGeom prst="line">
            <a:avLst/>
          </a:prstGeom>
          <a:ln w="19050"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BEC0BEC4-9176-43E2-9FD5-A5E8550502A8}"/>
              </a:ext>
            </a:extLst>
          </p:cNvPr>
          <p:cNvGrpSpPr/>
          <p:nvPr/>
        </p:nvGrpSpPr>
        <p:grpSpPr>
          <a:xfrm>
            <a:off x="3387528" y="1005084"/>
            <a:ext cx="5587874" cy="4847832"/>
            <a:chOff x="3376614" y="813416"/>
            <a:chExt cx="7258317" cy="5639920"/>
          </a:xfrm>
        </p:grpSpPr>
        <p:grpSp>
          <p:nvGrpSpPr>
            <p:cNvPr id="12" name="Group 21">
              <a:extLst>
                <a:ext uri="{FF2B5EF4-FFF2-40B4-BE49-F238E27FC236}">
                  <a16:creationId xmlns:a16="http://schemas.microsoft.com/office/drawing/2014/main" id="{F1F1D644-8A3A-4A1D-996E-32182173309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414350" y="5588148"/>
              <a:ext cx="7200900" cy="865188"/>
              <a:chOff x="3037" y="3062"/>
              <a:chExt cx="4536" cy="545"/>
            </a:xfrm>
          </p:grpSpPr>
          <p:sp>
            <p:nvSpPr>
              <p:cNvPr id="14" name="AutoShape 20">
                <a:extLst>
                  <a:ext uri="{FF2B5EF4-FFF2-40B4-BE49-F238E27FC236}">
                    <a16:creationId xmlns:a16="http://schemas.microsoft.com/office/drawing/2014/main" id="{2E255E62-967F-4F3F-8625-7050AFA468F4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037" y="3062"/>
                <a:ext cx="4536" cy="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70" name="Picture 22">
                <a:extLst>
                  <a:ext uri="{FF2B5EF4-FFF2-40B4-BE49-F238E27FC236}">
                    <a16:creationId xmlns:a16="http://schemas.microsoft.com/office/drawing/2014/main" id="{9DA2B47E-38B6-4F4E-A53F-B365607348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7" y="3062"/>
                <a:ext cx="4540" cy="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B303C0F2-861F-43B2-8A6D-AC564CF37A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435619" y="4415384"/>
              <a:ext cx="7199312" cy="885825"/>
              <a:chOff x="3145" y="2338"/>
              <a:chExt cx="4535" cy="558"/>
            </a:xfrm>
          </p:grpSpPr>
          <p:sp>
            <p:nvSpPr>
              <p:cNvPr id="11" name="AutoShape 16">
                <a:extLst>
                  <a:ext uri="{FF2B5EF4-FFF2-40B4-BE49-F238E27FC236}">
                    <a16:creationId xmlns:a16="http://schemas.microsoft.com/office/drawing/2014/main" id="{AFA57C8D-A39A-48A4-ABA2-435FD2FBEA65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145" y="2338"/>
                <a:ext cx="4535" cy="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66" name="Picture 18">
                <a:extLst>
                  <a:ext uri="{FF2B5EF4-FFF2-40B4-BE49-F238E27FC236}">
                    <a16:creationId xmlns:a16="http://schemas.microsoft.com/office/drawing/2014/main" id="{5529D377-6342-4A51-B902-BEAD38AA95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5" y="2338"/>
                <a:ext cx="4539" cy="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 13">
              <a:extLst>
                <a:ext uri="{FF2B5EF4-FFF2-40B4-BE49-F238E27FC236}">
                  <a16:creationId xmlns:a16="http://schemas.microsoft.com/office/drawing/2014/main" id="{1702D92E-ECA9-4BBF-84ED-EDCC558F56C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376614" y="1916833"/>
              <a:ext cx="7204075" cy="936625"/>
              <a:chOff x="3087" y="1054"/>
              <a:chExt cx="4538" cy="590"/>
            </a:xfrm>
          </p:grpSpPr>
          <p:sp>
            <p:nvSpPr>
              <p:cNvPr id="9" name="AutoShape 12">
                <a:extLst>
                  <a:ext uri="{FF2B5EF4-FFF2-40B4-BE49-F238E27FC236}">
                    <a16:creationId xmlns:a16="http://schemas.microsoft.com/office/drawing/2014/main" id="{03B72E96-841E-42D3-928F-D59D4684DA2B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087" y="1054"/>
                <a:ext cx="4538" cy="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62" name="Picture 14">
                <a:extLst>
                  <a:ext uri="{FF2B5EF4-FFF2-40B4-BE49-F238E27FC236}">
                    <a16:creationId xmlns:a16="http://schemas.microsoft.com/office/drawing/2014/main" id="{5370FB2F-E325-41E4-A507-23EC307BC2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7" y="1054"/>
                <a:ext cx="4542" cy="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63EB675B-B1A9-4D6B-AA16-43FB5C9B89D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408000" y="3197598"/>
              <a:ext cx="7200900" cy="879475"/>
              <a:chOff x="3124" y="1654"/>
              <a:chExt cx="4536" cy="554"/>
            </a:xfrm>
          </p:grpSpPr>
          <p:sp>
            <p:nvSpPr>
              <p:cNvPr id="7" name="AutoShape 8">
                <a:extLst>
                  <a:ext uri="{FF2B5EF4-FFF2-40B4-BE49-F238E27FC236}">
                    <a16:creationId xmlns:a16="http://schemas.microsoft.com/office/drawing/2014/main" id="{94EE317D-17E3-4509-815F-7F1DC2B38CC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124" y="1654"/>
                <a:ext cx="4536" cy="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58" name="Picture 10">
                <a:extLst>
                  <a:ext uri="{FF2B5EF4-FFF2-40B4-BE49-F238E27FC236}">
                    <a16:creationId xmlns:a16="http://schemas.microsoft.com/office/drawing/2014/main" id="{3DDFAF54-1D12-491B-B4E2-50AA4B5BD0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" y="1654"/>
                <a:ext cx="4540" cy="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" name="Group 5">
              <a:extLst>
                <a:ext uri="{FF2B5EF4-FFF2-40B4-BE49-F238E27FC236}">
                  <a16:creationId xmlns:a16="http://schemas.microsoft.com/office/drawing/2014/main" id="{B438144B-A81F-4192-9F6A-B586B0EBA1F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384672" y="813416"/>
              <a:ext cx="7236000" cy="887392"/>
              <a:chOff x="-456" y="883"/>
              <a:chExt cx="6556" cy="804"/>
            </a:xfrm>
          </p:grpSpPr>
          <p:sp>
            <p:nvSpPr>
              <p:cNvPr id="3" name="AutoShape 4">
                <a:extLst>
                  <a:ext uri="{FF2B5EF4-FFF2-40B4-BE49-F238E27FC236}">
                    <a16:creationId xmlns:a16="http://schemas.microsoft.com/office/drawing/2014/main" id="{C1C20EC6-BFFD-48D5-BC59-17FE7EFFC97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-456" y="883"/>
                <a:ext cx="6556" cy="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54" name="Picture 6">
                <a:extLst>
                  <a:ext uri="{FF2B5EF4-FFF2-40B4-BE49-F238E27FC236}">
                    <a16:creationId xmlns:a16="http://schemas.microsoft.com/office/drawing/2014/main" id="{8079FAA9-7EAC-4F5B-8868-445F70DAF8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56" y="883"/>
                <a:ext cx="6562" cy="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6" name="Group 25">
            <a:extLst>
              <a:ext uri="{FF2B5EF4-FFF2-40B4-BE49-F238E27FC236}">
                <a16:creationId xmlns:a16="http://schemas.microsoft.com/office/drawing/2014/main" id="{0E6FD6A5-BC6F-4B4D-B2BF-E870D859F05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128" y="3668121"/>
            <a:ext cx="3044818" cy="1670023"/>
            <a:chOff x="141" y="2277"/>
            <a:chExt cx="2764" cy="1516"/>
          </a:xfrm>
        </p:grpSpPr>
        <p:sp>
          <p:nvSpPr>
            <p:cNvPr id="17" name="AutoShape 24">
              <a:extLst>
                <a:ext uri="{FF2B5EF4-FFF2-40B4-BE49-F238E27FC236}">
                  <a16:creationId xmlns:a16="http://schemas.microsoft.com/office/drawing/2014/main" id="{8B882B3E-EB05-4837-BDDB-FD99466B872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1" y="2277"/>
              <a:ext cx="2764" cy="1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74" name="Picture 26">
              <a:extLst>
                <a:ext uri="{FF2B5EF4-FFF2-40B4-BE49-F238E27FC236}">
                  <a16:creationId xmlns:a16="http://schemas.microsoft.com/office/drawing/2014/main" id="{2B794FC5-3826-4948-B3F9-272411CAC0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" y="2277"/>
              <a:ext cx="2770" cy="1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2975E84C-016E-4C92-BCF7-FF34C931E9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" y="1673575"/>
            <a:ext cx="2801098" cy="81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19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19">
            <a:extLst>
              <a:ext uri="{FF2B5EF4-FFF2-40B4-BE49-F238E27FC236}">
                <a16:creationId xmlns:a16="http://schemas.microsoft.com/office/drawing/2014/main" id="{2D631E40-F51C-4828-B23B-DF903513296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30296" y="1573888"/>
            <a:ext cx="0" cy="3710227"/>
          </a:xfrm>
          <a:prstGeom prst="line">
            <a:avLst/>
          </a:prstGeom>
          <a:ln w="19050"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1">
            <a:extLst>
              <a:ext uri="{FF2B5EF4-FFF2-40B4-BE49-F238E27FC236}">
                <a16:creationId xmlns:a16="http://schemas.microsoft.com/office/drawing/2014/main" id="{D4BDCD00-BA97-40D8-93CD-0A9CA931BE1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1920" y="3429000"/>
            <a:ext cx="2636520" cy="0"/>
          </a:xfrm>
          <a:prstGeom prst="line">
            <a:avLst/>
          </a:prstGeom>
          <a:ln w="19050"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그림 3">
            <a:extLst>
              <a:ext uri="{FF2B5EF4-FFF2-40B4-BE49-F238E27FC236}">
                <a16:creationId xmlns:a16="http://schemas.microsoft.com/office/drawing/2014/main" id="{25DCECB7-119C-49AD-8FCC-5F717A8EF2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4140" y="2082338"/>
            <a:ext cx="6383788" cy="269332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D6B4D8B-8732-4C98-9E6F-E12E14AD7569}"/>
              </a:ext>
            </a:extLst>
          </p:cNvPr>
          <p:cNvSpPr>
            <a:spLocks/>
          </p:cNvSpPr>
          <p:nvPr/>
        </p:nvSpPr>
        <p:spPr bwMode="auto">
          <a:xfrm>
            <a:off x="83042" y="3789040"/>
            <a:ext cx="280109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800" dirty="0">
                <a:latin typeface="+mj-lt"/>
              </a:rPr>
              <a:t>IDIS </a:t>
            </a:r>
            <a:br>
              <a:rPr lang="mk-MK" altLang="ko-KR" sz="2800" dirty="0">
                <a:latin typeface="+mj-lt"/>
              </a:rPr>
            </a:br>
            <a:r>
              <a:rPr lang="en-US" altLang="ko-KR" sz="2800" dirty="0">
                <a:latin typeface="+mj-lt"/>
              </a:rPr>
              <a:t>Solution Suite</a:t>
            </a:r>
            <a:endParaRPr lang="mk-MK" altLang="ko-KR" sz="2800" dirty="0">
              <a:latin typeface="+mj-lt"/>
            </a:endParaRPr>
          </a:p>
          <a:p>
            <a:pPr algn="ctr"/>
            <a:br>
              <a:rPr lang="mk-MK" altLang="ko-KR" sz="1800" dirty="0">
                <a:latin typeface="+mj-lt"/>
              </a:rPr>
            </a:br>
            <a:r>
              <a:rPr lang="mk-MK" altLang="ko-KR" sz="1800" dirty="0">
                <a:latin typeface="+mj-lt"/>
              </a:rPr>
              <a:t>Составете го системот</a:t>
            </a:r>
          </a:p>
          <a:p>
            <a:pPr algn="ctr"/>
            <a:r>
              <a:rPr lang="mk-MK" altLang="ko-KR" sz="1800" dirty="0">
                <a:latin typeface="+mj-lt"/>
              </a:rPr>
              <a:t>со модули по потреба</a:t>
            </a:r>
            <a:endParaRPr lang="en-US" sz="2800" dirty="0">
              <a:latin typeface="+mj-lt"/>
              <a:ea typeface="ＭＳ Ｐゴシック" charset="0"/>
              <a:cs typeface="Lato Regular"/>
              <a:sym typeface="Bebas Neue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41ACBD-4F6D-4D89-8AD8-B5FFE8017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" y="1673575"/>
            <a:ext cx="2801098" cy="81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07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19">
            <a:extLst>
              <a:ext uri="{FF2B5EF4-FFF2-40B4-BE49-F238E27FC236}">
                <a16:creationId xmlns:a16="http://schemas.microsoft.com/office/drawing/2014/main" id="{2D631E40-F51C-4828-B23B-DF903513296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30296" y="1573888"/>
            <a:ext cx="0" cy="3710227"/>
          </a:xfrm>
          <a:prstGeom prst="line">
            <a:avLst/>
          </a:prstGeom>
          <a:ln w="19050"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1">
            <a:extLst>
              <a:ext uri="{FF2B5EF4-FFF2-40B4-BE49-F238E27FC236}">
                <a16:creationId xmlns:a16="http://schemas.microsoft.com/office/drawing/2014/main" id="{D4BDCD00-BA97-40D8-93CD-0A9CA931BE1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1920" y="3429000"/>
            <a:ext cx="2636520" cy="0"/>
          </a:xfrm>
          <a:prstGeom prst="line">
            <a:avLst/>
          </a:prstGeom>
          <a:ln w="19050"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0D6B4D8B-8732-4C98-9E6F-E12E14AD7569}"/>
              </a:ext>
            </a:extLst>
          </p:cNvPr>
          <p:cNvSpPr>
            <a:spLocks/>
          </p:cNvSpPr>
          <p:nvPr/>
        </p:nvSpPr>
        <p:spPr bwMode="auto">
          <a:xfrm>
            <a:off x="83042" y="4077072"/>
            <a:ext cx="280109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mk-MK" altLang="ko-KR" sz="3200" dirty="0">
                <a:latin typeface="+mj-lt"/>
              </a:rPr>
              <a:t>Алатки за проектирање</a:t>
            </a:r>
            <a:endParaRPr lang="en-US" sz="3200" dirty="0">
              <a:latin typeface="+mj-lt"/>
              <a:ea typeface="ＭＳ Ｐゴシック" charset="0"/>
              <a:cs typeface="Lato Regular"/>
              <a:sym typeface="Bebas Neue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5AA243-1AD8-4A2D-8EA2-B2CBD592D052}"/>
              </a:ext>
            </a:extLst>
          </p:cNvPr>
          <p:cNvSpPr txBox="1">
            <a:spLocks/>
          </p:cNvSpPr>
          <p:nvPr/>
        </p:nvSpPr>
        <p:spPr>
          <a:xfrm>
            <a:off x="3130296" y="1409781"/>
            <a:ext cx="5906199" cy="40384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r-HR" sz="2400" b="0" kern="0" dirty="0"/>
              <a:t>Product selector </a:t>
            </a:r>
            <a:r>
              <a:rPr lang="hr-HR" sz="1200" b="0" kern="0" dirty="0">
                <a:hlinkClick r:id="rId3"/>
              </a:rPr>
              <a:t>http://www.idisglobal.com/product/productselector</a:t>
            </a:r>
            <a:r>
              <a:rPr lang="hr-HR" sz="1200" b="0" kern="0" dirty="0"/>
              <a:t> </a:t>
            </a:r>
          </a:p>
          <a:p>
            <a:r>
              <a:rPr lang="en-US" altLang="ko-KR" sz="2400" b="0" kern="0" dirty="0">
                <a:cs typeface="Arial" panose="020B0604020202020204" pitchFamily="34" charset="0"/>
              </a:rPr>
              <a:t>Storage Estimator </a:t>
            </a:r>
            <a:r>
              <a:rPr lang="mk-MK" altLang="ko-KR" sz="2400" b="0" kern="0" dirty="0">
                <a:cs typeface="Arial" panose="020B0604020202020204" pitchFamily="34" charset="0"/>
              </a:rPr>
              <a:t>и</a:t>
            </a:r>
            <a:r>
              <a:rPr lang="en-US" altLang="ko-KR" sz="2400" b="0" kern="0" dirty="0">
                <a:cs typeface="Arial" panose="020B0604020202020204" pitchFamily="34" charset="0"/>
              </a:rPr>
              <a:t> Network Bandwidth</a:t>
            </a:r>
            <a:r>
              <a:rPr lang="hr-HR" altLang="ko-KR" sz="2400" b="0" kern="0" dirty="0">
                <a:cs typeface="Arial" panose="020B0604020202020204" pitchFamily="34" charset="0"/>
              </a:rPr>
              <a:t> </a:t>
            </a:r>
            <a:r>
              <a:rPr lang="hr-HR" altLang="ko-KR" sz="1200" b="0" kern="0" dirty="0">
                <a:cs typeface="Arial" panose="020B0604020202020204" pitchFamily="34" charset="0"/>
                <a:hlinkClick r:id="rId4"/>
              </a:rPr>
              <a:t>http://www.idisglobal.com/support/bandwidth</a:t>
            </a:r>
            <a:r>
              <a:rPr lang="hr-HR" altLang="ko-KR" sz="1400" b="0" kern="0" dirty="0">
                <a:cs typeface="Arial" panose="020B0604020202020204" pitchFamily="34" charset="0"/>
              </a:rPr>
              <a:t> </a:t>
            </a:r>
            <a:endParaRPr lang="en-US" altLang="ko-KR" sz="2000" b="0" kern="0" dirty="0">
              <a:cs typeface="Arial" panose="020B0604020202020204" pitchFamily="34" charset="0"/>
            </a:endParaRPr>
          </a:p>
          <a:p>
            <a:r>
              <a:rPr lang="en-US" altLang="ko-KR" sz="2400" b="0" kern="0" dirty="0">
                <a:cs typeface="Arial" panose="020B0604020202020204" pitchFamily="34" charset="0"/>
              </a:rPr>
              <a:t>Camera </a:t>
            </a:r>
            <a:r>
              <a:rPr lang="en-US" altLang="ko-KR" sz="2400" b="0" kern="0" dirty="0" err="1">
                <a:cs typeface="Arial" panose="020B0604020202020204" pitchFamily="34" charset="0"/>
              </a:rPr>
              <a:t>FoV</a:t>
            </a:r>
            <a:r>
              <a:rPr lang="en-US" altLang="ko-KR" sz="2400" b="0" kern="0" dirty="0">
                <a:cs typeface="Arial" panose="020B0604020202020204" pitchFamily="34" charset="0"/>
              </a:rPr>
              <a:t> (Field of View) Calculator</a:t>
            </a:r>
            <a:r>
              <a:rPr lang="hr-HR" altLang="ko-KR" sz="2400" b="0" kern="0" dirty="0">
                <a:cs typeface="Arial" panose="020B0604020202020204" pitchFamily="34" charset="0"/>
              </a:rPr>
              <a:t> </a:t>
            </a:r>
            <a:r>
              <a:rPr lang="hr-HR" altLang="ko-KR" sz="1200" b="0" kern="0" dirty="0">
                <a:cs typeface="Arial" panose="020B0604020202020204" pitchFamily="34" charset="0"/>
                <a:hlinkClick r:id="rId5"/>
              </a:rPr>
              <a:t>http://www.idisglobal.com/support/fov</a:t>
            </a:r>
            <a:r>
              <a:rPr lang="hr-HR" altLang="ko-KR" sz="1200" b="0" kern="0" dirty="0">
                <a:cs typeface="Arial" panose="020B0604020202020204" pitchFamily="34" charset="0"/>
              </a:rPr>
              <a:t> </a:t>
            </a:r>
            <a:endParaRPr lang="en-US" altLang="ko-KR" sz="1200" b="0" kern="0" dirty="0">
              <a:cs typeface="Arial" panose="020B0604020202020204" pitchFamily="34" charset="0"/>
            </a:endParaRPr>
          </a:p>
          <a:p>
            <a:r>
              <a:rPr lang="en-US" altLang="ko-KR" sz="2400" b="0" kern="0" dirty="0">
                <a:cs typeface="Arial" panose="020B0604020202020204" pitchFamily="34" charset="0"/>
              </a:rPr>
              <a:t>BIM (Building Information Modeling): </a:t>
            </a:r>
            <a:br>
              <a:rPr lang="mk-MK" altLang="ko-KR" sz="2400" b="0" kern="0" dirty="0">
                <a:cs typeface="Arial" panose="020B0604020202020204" pitchFamily="34" charset="0"/>
              </a:rPr>
            </a:br>
            <a:r>
              <a:rPr lang="en-US" altLang="ko-KR" sz="2400" b="0" kern="0" dirty="0">
                <a:cs typeface="Arial" panose="020B0604020202020204" pitchFamily="34" charset="0"/>
              </a:rPr>
              <a:t>3D CAD File</a:t>
            </a:r>
            <a:r>
              <a:rPr lang="hr-HR" altLang="ko-KR" b="0" kern="0" dirty="0">
                <a:cs typeface="Arial" panose="020B0604020202020204" pitchFamily="34" charset="0"/>
              </a:rPr>
              <a:t> </a:t>
            </a:r>
            <a:r>
              <a:rPr lang="hr-HR" altLang="ko-KR" sz="1200" b="0" kern="0" dirty="0">
                <a:cs typeface="Arial" panose="020B0604020202020204" pitchFamily="34" charset="0"/>
                <a:hlinkClick r:id="rId6"/>
              </a:rPr>
              <a:t>http://www.idisglobal.com/support/csdownload</a:t>
            </a:r>
            <a:r>
              <a:rPr lang="hr-HR" altLang="ko-KR" sz="1200" b="0" kern="0" dirty="0">
                <a:cs typeface="Arial" panose="020B0604020202020204" pitchFamily="34" charset="0"/>
              </a:rPr>
              <a:t> </a:t>
            </a:r>
            <a:endParaRPr lang="en-US" altLang="ko-KR" sz="1200" b="0" kern="0" dirty="0">
              <a:cs typeface="Arial" panose="020B0604020202020204" pitchFamily="34" charset="0"/>
            </a:endParaRPr>
          </a:p>
          <a:p>
            <a:r>
              <a:rPr lang="en-US" altLang="ko-KR" sz="2400" b="0" kern="0" dirty="0">
                <a:cs typeface="Arial" panose="020B0604020202020204" pitchFamily="34" charset="0"/>
              </a:rPr>
              <a:t>Compatibility Tools – IP Camera </a:t>
            </a:r>
            <a:br>
              <a:rPr lang="mk-MK" altLang="ko-KR" sz="2400" b="0" kern="0" dirty="0">
                <a:cs typeface="Arial" panose="020B0604020202020204" pitchFamily="34" charset="0"/>
              </a:rPr>
            </a:br>
            <a:r>
              <a:rPr lang="en-US" altLang="ko-KR" sz="2400" b="0" kern="0" dirty="0">
                <a:cs typeface="Arial" panose="020B0604020202020204" pitchFamily="34" charset="0"/>
              </a:rPr>
              <a:t>Compatibility List</a:t>
            </a:r>
            <a:endParaRPr lang="hr-HR" altLang="ko-KR" sz="2400" b="0" kern="0" dirty="0">
              <a:cs typeface="Arial" panose="020B0604020202020204" pitchFamily="34" charset="0"/>
            </a:endParaRPr>
          </a:p>
          <a:p>
            <a:r>
              <a:rPr lang="en-US" altLang="ko-KR" sz="2400" b="0" kern="0" dirty="0">
                <a:cs typeface="Arial" panose="020B0604020202020204" pitchFamily="34" charset="0"/>
              </a:rPr>
              <a:t>Compatibility Tools – HDD </a:t>
            </a:r>
            <a:br>
              <a:rPr lang="mk-MK" altLang="ko-KR" sz="2400" b="0" kern="0" dirty="0">
                <a:cs typeface="Arial" panose="020B0604020202020204" pitchFamily="34" charset="0"/>
              </a:rPr>
            </a:br>
            <a:r>
              <a:rPr lang="en-US" altLang="ko-KR" sz="2400" b="0" kern="0" dirty="0">
                <a:cs typeface="Arial" panose="020B0604020202020204" pitchFamily="34" charset="0"/>
              </a:rPr>
              <a:t>Compatibility List</a:t>
            </a:r>
          </a:p>
          <a:p>
            <a:endParaRPr lang="hr-HR" b="0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EE3A4C-28FB-4D1D-827F-35C93117DD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" y="1673575"/>
            <a:ext cx="2801098" cy="81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71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2E9C3B-8276-4F65-934D-00459B02E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73" y="2060848"/>
            <a:ext cx="7499369" cy="439248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273C9FD-95BE-4A29-818C-0239F72EFFC2}"/>
              </a:ext>
            </a:extLst>
          </p:cNvPr>
          <p:cNvSpPr txBox="1">
            <a:spLocks/>
          </p:cNvSpPr>
          <p:nvPr/>
        </p:nvSpPr>
        <p:spPr>
          <a:xfrm>
            <a:off x="0" y="838201"/>
            <a:ext cx="9144000" cy="646584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ru-RU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Заштита од кражба и</a:t>
            </a:r>
            <a:br>
              <a:rPr lang="ru-RU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</a:br>
            <a:r>
              <a:rPr lang="ru-RU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неовластено влегување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BB94C-1B1B-4E5B-B42B-FC5278158F75}"/>
              </a:ext>
            </a:extLst>
          </p:cNvPr>
          <p:cNvSpPr txBox="1"/>
          <p:nvPr/>
        </p:nvSpPr>
        <p:spPr>
          <a:xfrm>
            <a:off x="0" y="2492896"/>
            <a:ext cx="290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EN 5013</a:t>
            </a:r>
            <a:r>
              <a:rPr lang="mk-MK" sz="2000" dirty="0">
                <a:latin typeface="+mn-lt"/>
              </a:rPr>
              <a:t>1 е важечката</a:t>
            </a:r>
            <a:br>
              <a:rPr lang="mk-MK" sz="2000" dirty="0">
                <a:latin typeface="+mn-lt"/>
              </a:rPr>
            </a:br>
            <a:r>
              <a:rPr lang="mk-MK" sz="2000" dirty="0">
                <a:latin typeface="+mn-lt"/>
              </a:rPr>
              <a:t>норма за Алармни </a:t>
            </a:r>
            <a:br>
              <a:rPr lang="mk-MK" sz="2000" dirty="0">
                <a:latin typeface="+mn-lt"/>
              </a:rPr>
            </a:br>
            <a:r>
              <a:rPr lang="mk-MK" sz="2000" dirty="0">
                <a:latin typeface="+mn-lt"/>
              </a:rPr>
              <a:t>системи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7872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73C9FD-95BE-4A29-818C-0239F72EFFC2}"/>
              </a:ext>
            </a:extLst>
          </p:cNvPr>
          <p:cNvSpPr txBox="1">
            <a:spLocks/>
          </p:cNvSpPr>
          <p:nvPr/>
        </p:nvSpPr>
        <p:spPr>
          <a:xfrm>
            <a:off x="152401" y="838201"/>
            <a:ext cx="8839200" cy="646584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EN</a:t>
            </a:r>
            <a:r>
              <a:rPr lang="ru-RU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 50131</a:t>
            </a:r>
            <a:r>
              <a:rPr lang="en-US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-1</a:t>
            </a:r>
            <a:r>
              <a:rPr lang="ru-RU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Grade</a:t>
            </a:r>
            <a:r>
              <a:rPr lang="mk-MK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 системот</a:t>
            </a:r>
            <a:endParaRPr lang="ru-RU" sz="4000" b="0" kern="0" dirty="0">
              <a:solidFill>
                <a:srgbClr val="3399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DA8D962-7FE1-498A-A7DB-FE42C68DB18F}"/>
              </a:ext>
            </a:extLst>
          </p:cNvPr>
          <p:cNvSpPr txBox="1">
            <a:spLocks noChangeArrowheads="1"/>
          </p:cNvSpPr>
          <p:nvPr/>
        </p:nvSpPr>
        <p:spPr>
          <a:xfrm>
            <a:off x="-1524000" y="1355348"/>
            <a:ext cx="12192000" cy="1281564"/>
          </a:xfrm>
          <a:prstGeom prst="rect">
            <a:avLst/>
          </a:prstGeom>
        </p:spPr>
        <p:txBody>
          <a:bodyPr/>
          <a:lstStyle/>
          <a:p>
            <a:pPr algn="ctr" fontAlgn="ctr"/>
            <a:r>
              <a:rPr lang="en-US" sz="2600" b="0" kern="0" dirty="0">
                <a:latin typeface="+mn-lt"/>
              </a:rPr>
              <a:t>EN 50131, </a:t>
            </a:r>
            <a:r>
              <a:rPr lang="mk-MK" sz="2600" b="0" kern="0" dirty="0">
                <a:latin typeface="+mn-lt"/>
              </a:rPr>
              <a:t>Алармни системи</a:t>
            </a:r>
            <a:r>
              <a:rPr lang="en-US" sz="2600" b="0" kern="0" dirty="0">
                <a:latin typeface="+mn-lt"/>
              </a:rPr>
              <a:t>. </a:t>
            </a:r>
            <a:r>
              <a:rPr lang="mk-MK" sz="2600" b="0" kern="0" dirty="0">
                <a:latin typeface="+mn-lt"/>
              </a:rPr>
              <a:t>Системи против неовластено </a:t>
            </a:r>
            <a:br>
              <a:rPr lang="mk-MK" sz="2600" b="0" kern="0" dirty="0">
                <a:latin typeface="+mn-lt"/>
              </a:rPr>
            </a:br>
            <a:r>
              <a:rPr lang="mk-MK" sz="2600" b="0" kern="0" dirty="0">
                <a:latin typeface="+mn-lt"/>
              </a:rPr>
              <a:t>влегување и неовластено задржување</a:t>
            </a:r>
            <a:endParaRPr lang="en-US" sz="2600" b="0" kern="0" dirty="0">
              <a:latin typeface="+mn-lt"/>
            </a:endParaRPr>
          </a:p>
          <a:p>
            <a:pPr algn="ctr" fontAlgn="ctr"/>
            <a:r>
              <a:rPr lang="en-US" sz="2600" b="0" kern="0" dirty="0">
                <a:latin typeface="+mn-lt"/>
              </a:rPr>
              <a:t>EN 50131-1:2006+A1:2009, </a:t>
            </a:r>
            <a:r>
              <a:rPr lang="mk-MK" sz="2600" b="0" kern="0" dirty="0">
                <a:latin typeface="+mn-lt"/>
              </a:rPr>
              <a:t>Спецификација на Системот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A1D9B-3E84-4192-B255-9CD30178DAE1}"/>
              </a:ext>
            </a:extLst>
          </p:cNvPr>
          <p:cNvSpPr txBox="1"/>
          <p:nvPr/>
        </p:nvSpPr>
        <p:spPr>
          <a:xfrm>
            <a:off x="152401" y="2564904"/>
            <a:ext cx="883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1800" b="0" kern="0" dirty="0">
                <a:latin typeface="+mn-lt"/>
              </a:rPr>
              <a:t>Систем кој е базиран на ризик, во одредени земји, </a:t>
            </a:r>
            <a:br>
              <a:rPr lang="mk-MK" sz="1800" b="0" kern="0" dirty="0">
                <a:latin typeface="+mn-lt"/>
              </a:rPr>
            </a:br>
            <a:r>
              <a:rPr lang="mk-MK" sz="1800" b="0" kern="0" dirty="0">
                <a:latin typeface="+mn-lt"/>
              </a:rPr>
              <a:t>прифатена класификација пред осигурителните компании</a:t>
            </a:r>
          </a:p>
          <a:p>
            <a:endParaRPr lang="en-US" sz="1800" b="0" kern="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1800" b="0" kern="0" dirty="0">
                <a:latin typeface="+mn-lt"/>
              </a:rPr>
              <a:t>Grade 1</a:t>
            </a:r>
            <a:r>
              <a:rPr lang="mk-MK" sz="1800" b="0" kern="0" dirty="0">
                <a:latin typeface="+mn-lt"/>
              </a:rPr>
              <a:t> – ниско ниво на ризик – провала без претходни познавања</a:t>
            </a:r>
          </a:p>
          <a:p>
            <a:pPr marL="285750" indent="-285750">
              <a:buFontTx/>
              <a:buChar char="-"/>
            </a:pPr>
            <a:r>
              <a:rPr lang="en-US" sz="1800" b="0" kern="0" dirty="0">
                <a:latin typeface="+mn-lt"/>
              </a:rPr>
              <a:t>Grade 2 – </a:t>
            </a:r>
            <a:r>
              <a:rPr lang="mk-MK" sz="1800" b="0" kern="0" dirty="0">
                <a:latin typeface="+mn-lt"/>
              </a:rPr>
              <a:t>ниско до средно ниво на ризик – ограничени технички познавања </a:t>
            </a:r>
            <a:r>
              <a:rPr lang="en-US" sz="1800" b="0" kern="0" dirty="0">
                <a:latin typeface="+mn-lt"/>
              </a:rPr>
              <a:t>Grade 3 – </a:t>
            </a:r>
            <a:r>
              <a:rPr lang="mk-MK" sz="1800" b="0" kern="0" dirty="0">
                <a:latin typeface="+mn-lt"/>
              </a:rPr>
              <a:t>средно кон високо ниво на ризик – добро техничко познавање</a:t>
            </a:r>
          </a:p>
          <a:p>
            <a:pPr marL="285750" indent="-285750">
              <a:buFontTx/>
              <a:buChar char="-"/>
            </a:pPr>
            <a:r>
              <a:rPr lang="en-US" sz="1800" b="0" kern="0" dirty="0">
                <a:latin typeface="+mn-lt"/>
              </a:rPr>
              <a:t>Grade 4</a:t>
            </a:r>
            <a:r>
              <a:rPr lang="mk-MK" sz="1800" b="0" kern="0" dirty="0">
                <a:latin typeface="+mn-lt"/>
              </a:rPr>
              <a:t> – Сигурноста е на прво место –  се очекува провалник со способности и ресурси за детално планиран „напад“, комплетно потребен алат и начини за замена на витални делови од системот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A17DD3-10D1-4787-81F3-33F5F5AEED40}"/>
              </a:ext>
            </a:extLst>
          </p:cNvPr>
          <p:cNvGrpSpPr>
            <a:grpSpLocks noChangeAspect="1"/>
          </p:cNvGrpSpPr>
          <p:nvPr/>
        </p:nvGrpSpPr>
        <p:grpSpPr>
          <a:xfrm>
            <a:off x="235695" y="5301208"/>
            <a:ext cx="8672610" cy="1063313"/>
            <a:chOff x="973820" y="5005252"/>
            <a:chExt cx="10576467" cy="129673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25CDFA2-55DD-4BC6-B341-73567C06C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820" y="5005252"/>
              <a:ext cx="1944216" cy="129378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590B9B-E8E5-402F-81DB-F80FA8535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0915" y="5006639"/>
              <a:ext cx="2069372" cy="1292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A8097E4-5E41-45BE-9319-D16440D5D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072" y="5009589"/>
              <a:ext cx="1795000" cy="1292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BE9D5CB-C1FB-48DF-AC48-411E7249E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897" y="5006639"/>
              <a:ext cx="1940332" cy="1292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6173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73C9FD-95BE-4A29-818C-0239F72EFFC2}"/>
              </a:ext>
            </a:extLst>
          </p:cNvPr>
          <p:cNvSpPr txBox="1">
            <a:spLocks/>
          </p:cNvSpPr>
          <p:nvPr/>
        </p:nvSpPr>
        <p:spPr>
          <a:xfrm>
            <a:off x="152401" y="838201"/>
            <a:ext cx="8839200" cy="646584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ru-RU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Едноставност при имплементација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DA8D962-7FE1-498A-A7DB-FE42C68DB18F}"/>
              </a:ext>
            </a:extLst>
          </p:cNvPr>
          <p:cNvSpPr txBox="1">
            <a:spLocks noChangeArrowheads="1"/>
          </p:cNvSpPr>
          <p:nvPr/>
        </p:nvSpPr>
        <p:spPr>
          <a:xfrm>
            <a:off x="3" y="1643381"/>
            <a:ext cx="9143999" cy="489477"/>
          </a:xfrm>
          <a:prstGeom prst="rect">
            <a:avLst/>
          </a:prstGeom>
        </p:spPr>
        <p:txBody>
          <a:bodyPr/>
          <a:lstStyle/>
          <a:p>
            <a:pPr algn="ctr" fontAlgn="ctr"/>
            <a:r>
              <a:rPr lang="en-US" sz="2600" b="0" kern="0" dirty="0">
                <a:latin typeface="+mn-lt"/>
              </a:rPr>
              <a:t>BUS</a:t>
            </a:r>
            <a:r>
              <a:rPr lang="mk-MK" sz="2600" b="0" kern="0" dirty="0">
                <a:latin typeface="+mn-lt"/>
              </a:rPr>
              <a:t> линијата како основа за создавање на системот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A1D9B-3E84-4192-B255-9CD30178DAE1}"/>
              </a:ext>
            </a:extLst>
          </p:cNvPr>
          <p:cNvSpPr txBox="1"/>
          <p:nvPr/>
        </p:nvSpPr>
        <p:spPr>
          <a:xfrm>
            <a:off x="152402" y="5478798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Користењето на проширувања го намалува вкупното </a:t>
            </a:r>
            <a:r>
              <a:rPr lang="mk-MK" sz="1800" b="0" kern="0" dirty="0" err="1">
                <a:latin typeface="+mn-lt"/>
              </a:rPr>
              <a:t>каблирање</a:t>
            </a:r>
            <a:r>
              <a:rPr lang="mk-MK" sz="1800" b="0" kern="0" dirty="0">
                <a:latin typeface="+mn-lt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Дава логичен распоред на </a:t>
            </a:r>
            <a:r>
              <a:rPr lang="mk-MK" sz="1800" b="0" kern="0" dirty="0" err="1">
                <a:latin typeface="+mn-lt"/>
              </a:rPr>
              <a:t>топологијата</a:t>
            </a:r>
            <a:endParaRPr lang="mk-MK" sz="1800" b="0" kern="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Со користење на локално напојување го намалува ризикот од губење напон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82F9F6-BB93-4754-81FF-910B980CA706}"/>
              </a:ext>
            </a:extLst>
          </p:cNvPr>
          <p:cNvSpPr txBox="1"/>
          <p:nvPr/>
        </p:nvSpPr>
        <p:spPr>
          <a:xfrm>
            <a:off x="936751" y="4772342"/>
            <a:ext cx="77585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mk-MK" sz="16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Дупла</a:t>
            </a:r>
            <a:br>
              <a:rPr lang="mk-MK" sz="16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mk-MK" sz="16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зона</a:t>
            </a:r>
            <a:endParaRPr lang="en-US" sz="20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AB7C1C-7B55-4805-9EA6-107C0FA5FCC6}"/>
              </a:ext>
            </a:extLst>
          </p:cNvPr>
          <p:cNvSpPr txBox="1"/>
          <p:nvPr/>
        </p:nvSpPr>
        <p:spPr>
          <a:xfrm>
            <a:off x="2555776" y="4772342"/>
            <a:ext cx="8971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SOS</a:t>
            </a:r>
            <a:br>
              <a:rPr lang="mk-MK" sz="16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mk-MK" sz="16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контакт</a:t>
            </a:r>
            <a:endParaRPr lang="en-US" sz="20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775CA2-C476-4F33-85EC-DEF53B871AF8}"/>
              </a:ext>
            </a:extLst>
          </p:cNvPr>
          <p:cNvSpPr txBox="1"/>
          <p:nvPr/>
        </p:nvSpPr>
        <p:spPr>
          <a:xfrm>
            <a:off x="3740407" y="4745075"/>
            <a:ext cx="160043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16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Управување со ролетните</a:t>
            </a:r>
            <a:endParaRPr lang="en-US" sz="20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5E6D7D-2F03-4C18-A657-D091DB0E6B4E}"/>
              </a:ext>
            </a:extLst>
          </p:cNvPr>
          <p:cNvSpPr txBox="1"/>
          <p:nvPr/>
        </p:nvSpPr>
        <p:spPr>
          <a:xfrm>
            <a:off x="7232000" y="4772341"/>
            <a:ext cx="9056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mk-MK" sz="16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Греење</a:t>
            </a:r>
            <a:br>
              <a:rPr lang="mk-MK" sz="16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endParaRPr lang="en-US" sz="20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30A9F1-795B-4650-84E3-ADB2E9BB9059}"/>
              </a:ext>
            </a:extLst>
          </p:cNvPr>
          <p:cNvSpPr txBox="1"/>
          <p:nvPr/>
        </p:nvSpPr>
        <p:spPr>
          <a:xfrm>
            <a:off x="4668050" y="2245768"/>
            <a:ext cx="23719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16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Влезно/излезен модул за проширување</a:t>
            </a:r>
            <a:endParaRPr lang="en-US" sz="20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929642-B383-4D19-A8C9-2978FAB1F3BC}"/>
              </a:ext>
            </a:extLst>
          </p:cNvPr>
          <p:cNvSpPr txBox="1"/>
          <p:nvPr/>
        </p:nvSpPr>
        <p:spPr>
          <a:xfrm>
            <a:off x="2168658" y="2245210"/>
            <a:ext cx="23719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B35584-0B48-42EE-B51A-19B9EB29DAC3}"/>
              </a:ext>
            </a:extLst>
          </p:cNvPr>
          <p:cNvGrpSpPr/>
          <p:nvPr/>
        </p:nvGrpSpPr>
        <p:grpSpPr>
          <a:xfrm>
            <a:off x="5460732" y="3965673"/>
            <a:ext cx="1475211" cy="1452998"/>
            <a:chOff x="5395488" y="3954408"/>
            <a:chExt cx="1475211" cy="145299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DC51C5-9ED5-4F83-B63A-9651D8FCEA3F}"/>
                </a:ext>
              </a:extLst>
            </p:cNvPr>
            <p:cNvSpPr txBox="1"/>
            <p:nvPr/>
          </p:nvSpPr>
          <p:spPr>
            <a:xfrm>
              <a:off x="5395488" y="4761075"/>
              <a:ext cx="147521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mk-MK" sz="1600" b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Осветлување</a:t>
              </a:r>
              <a:br>
                <a:rPr lang="mk-MK" sz="1600" b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</a:br>
              <a:endParaRPr lang="en-US" sz="2000" b="0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63C646-ACEA-478A-9425-3DCB716969D4}"/>
                </a:ext>
              </a:extLst>
            </p:cNvPr>
            <p:cNvSpPr/>
            <p:nvPr/>
          </p:nvSpPr>
          <p:spPr bwMode="auto">
            <a:xfrm>
              <a:off x="5735960" y="3954408"/>
              <a:ext cx="936104" cy="3693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5099B3F-D538-4D3A-8F90-262FA5351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1116" y="4068298"/>
              <a:ext cx="543953" cy="678516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7FEF104-D1B2-4A82-9E8C-307DF048B711}"/>
              </a:ext>
            </a:extLst>
          </p:cNvPr>
          <p:cNvSpPr/>
          <p:nvPr/>
        </p:nvSpPr>
        <p:spPr bwMode="auto">
          <a:xfrm>
            <a:off x="918939" y="4008985"/>
            <a:ext cx="936104" cy="369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93D010-7CC6-4496-886F-A21D003B3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860" y="4231893"/>
            <a:ext cx="797798" cy="3528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64ED3A4-8B52-41A8-B780-F2C9923F6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93" y="4231142"/>
            <a:ext cx="797798" cy="35282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CB99DD3-95F4-436C-86BD-A2D5104BDBBB}"/>
              </a:ext>
            </a:extLst>
          </p:cNvPr>
          <p:cNvGrpSpPr/>
          <p:nvPr/>
        </p:nvGrpSpPr>
        <p:grpSpPr>
          <a:xfrm>
            <a:off x="800101" y="2291453"/>
            <a:ext cx="7543800" cy="3038397"/>
            <a:chOff x="2324101" y="2291452"/>
            <a:chExt cx="7543800" cy="3038397"/>
          </a:xfrm>
        </p:grpSpPr>
        <p:grpSp>
          <p:nvGrpSpPr>
            <p:cNvPr id="29" name="Group 16">
              <a:extLst>
                <a:ext uri="{FF2B5EF4-FFF2-40B4-BE49-F238E27FC236}">
                  <a16:creationId xmlns:a16="http://schemas.microsoft.com/office/drawing/2014/main" id="{5582E0C6-8F40-4E17-967B-BCB953C2D3D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324101" y="2291452"/>
              <a:ext cx="7543800" cy="2949575"/>
              <a:chOff x="1464" y="1231"/>
              <a:chExt cx="4752" cy="1858"/>
            </a:xfrm>
          </p:grpSpPr>
          <p:sp>
            <p:nvSpPr>
              <p:cNvPr id="33" name="AutoShape 15">
                <a:extLst>
                  <a:ext uri="{FF2B5EF4-FFF2-40B4-BE49-F238E27FC236}">
                    <a16:creationId xmlns:a16="http://schemas.microsoft.com/office/drawing/2014/main" id="{C99938CA-903F-41E0-A298-F42002EAF87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464" y="1231"/>
                <a:ext cx="4752" cy="1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4" name="Picture 17">
                <a:extLst>
                  <a:ext uri="{FF2B5EF4-FFF2-40B4-BE49-F238E27FC236}">
                    <a16:creationId xmlns:a16="http://schemas.microsoft.com/office/drawing/2014/main" id="{658A0B7B-D80F-4B97-A397-29E0283F83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4" y="1231"/>
                <a:ext cx="4758" cy="1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B1AE5EB-4C87-4493-A03A-D86ED7E48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23592" y="4020122"/>
              <a:ext cx="7293935" cy="13097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8551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73C9FD-95BE-4A29-818C-0239F72EFFC2}"/>
              </a:ext>
            </a:extLst>
          </p:cNvPr>
          <p:cNvSpPr txBox="1">
            <a:spLocks/>
          </p:cNvSpPr>
          <p:nvPr/>
        </p:nvSpPr>
        <p:spPr>
          <a:xfrm>
            <a:off x="152401" y="838201"/>
            <a:ext cx="8839200" cy="646584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ru-RU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Едноставност при имплементација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DA8D962-7FE1-498A-A7DB-FE42C68DB18F}"/>
              </a:ext>
            </a:extLst>
          </p:cNvPr>
          <p:cNvSpPr txBox="1">
            <a:spLocks noChangeArrowheads="1"/>
          </p:cNvSpPr>
          <p:nvPr/>
        </p:nvSpPr>
        <p:spPr>
          <a:xfrm>
            <a:off x="3" y="1643381"/>
            <a:ext cx="9143999" cy="489477"/>
          </a:xfrm>
          <a:prstGeom prst="rect">
            <a:avLst/>
          </a:prstGeom>
        </p:spPr>
        <p:txBody>
          <a:bodyPr/>
          <a:lstStyle/>
          <a:p>
            <a:pPr algn="ctr" fontAlgn="ctr"/>
            <a:r>
              <a:rPr lang="mk-MK" sz="2600" b="0" kern="0" dirty="0">
                <a:latin typeface="+mn-lt"/>
              </a:rPr>
              <a:t>Алтернативна примена на влезно/излезни проширувања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A1D9B-3E84-4192-B255-9CD30178DAE1}"/>
              </a:ext>
            </a:extLst>
          </p:cNvPr>
          <p:cNvSpPr txBox="1"/>
          <p:nvPr/>
        </p:nvSpPr>
        <p:spPr>
          <a:xfrm>
            <a:off x="126647" y="5378947"/>
            <a:ext cx="9238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mk-MK" sz="1800" b="0" kern="0" dirty="0" err="1">
                <a:latin typeface="+mn-lt"/>
              </a:rPr>
              <a:t>Алармната</a:t>
            </a:r>
            <a:r>
              <a:rPr lang="mk-MK" sz="1800" b="0" kern="0" dirty="0">
                <a:latin typeface="+mn-lt"/>
              </a:rPr>
              <a:t> централа како основа за интеграција со други системи</a:t>
            </a:r>
          </a:p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Можност за користење на централата како основа за паметна куќа</a:t>
            </a:r>
          </a:p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Интеграција со други безбедносни системи за зголемување на безбедноста (контрола на пристап)</a:t>
            </a:r>
          </a:p>
        </p:txBody>
      </p:sp>
      <p:grpSp>
        <p:nvGrpSpPr>
          <p:cNvPr id="15" name="Group 16">
            <a:extLst>
              <a:ext uri="{FF2B5EF4-FFF2-40B4-BE49-F238E27FC236}">
                <a16:creationId xmlns:a16="http://schemas.microsoft.com/office/drawing/2014/main" id="{85361572-B939-4671-8788-F0A4A7AD52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0101" y="2291453"/>
            <a:ext cx="7543800" cy="2949575"/>
            <a:chOff x="1464" y="1231"/>
            <a:chExt cx="4752" cy="1858"/>
          </a:xfrm>
        </p:grpSpPr>
        <p:sp>
          <p:nvSpPr>
            <p:cNvPr id="16" name="AutoShape 15">
              <a:extLst>
                <a:ext uri="{FF2B5EF4-FFF2-40B4-BE49-F238E27FC236}">
                  <a16:creationId xmlns:a16="http://schemas.microsoft.com/office/drawing/2014/main" id="{5D49F581-05BB-4708-9EE0-DE85E01B82D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64" y="1231"/>
              <a:ext cx="4752" cy="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37" name="Picture 17">
              <a:extLst>
                <a:ext uri="{FF2B5EF4-FFF2-40B4-BE49-F238E27FC236}">
                  <a16:creationId xmlns:a16="http://schemas.microsoft.com/office/drawing/2014/main" id="{9B0429E4-B3B2-4920-81BB-797F600A78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4" y="1231"/>
              <a:ext cx="4758" cy="1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A82F9F6-BB93-4754-81FF-910B980CA706}"/>
              </a:ext>
            </a:extLst>
          </p:cNvPr>
          <p:cNvSpPr txBox="1"/>
          <p:nvPr/>
        </p:nvSpPr>
        <p:spPr>
          <a:xfrm>
            <a:off x="936751" y="4772342"/>
            <a:ext cx="77585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mk-MK" sz="16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Дупла</a:t>
            </a:r>
            <a:br>
              <a:rPr lang="mk-MK" sz="16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mk-MK" sz="16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зона</a:t>
            </a:r>
            <a:endParaRPr lang="en-US" sz="20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AB7C1C-7B55-4805-9EA6-107C0FA5FCC6}"/>
              </a:ext>
            </a:extLst>
          </p:cNvPr>
          <p:cNvSpPr txBox="1"/>
          <p:nvPr/>
        </p:nvSpPr>
        <p:spPr>
          <a:xfrm>
            <a:off x="2555776" y="4772342"/>
            <a:ext cx="8971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SOS</a:t>
            </a:r>
            <a:br>
              <a:rPr lang="mk-MK" sz="16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mk-MK" sz="16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контакт</a:t>
            </a:r>
            <a:endParaRPr lang="en-US" sz="20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775CA2-C476-4F33-85EC-DEF53B871AF8}"/>
              </a:ext>
            </a:extLst>
          </p:cNvPr>
          <p:cNvSpPr txBox="1"/>
          <p:nvPr/>
        </p:nvSpPr>
        <p:spPr>
          <a:xfrm>
            <a:off x="3740407" y="4745075"/>
            <a:ext cx="160043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16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Управување со ролетните</a:t>
            </a:r>
            <a:endParaRPr lang="en-US" sz="20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5E6D7D-2F03-4C18-A657-D091DB0E6B4E}"/>
              </a:ext>
            </a:extLst>
          </p:cNvPr>
          <p:cNvSpPr txBox="1"/>
          <p:nvPr/>
        </p:nvSpPr>
        <p:spPr>
          <a:xfrm>
            <a:off x="7232000" y="4772341"/>
            <a:ext cx="9056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mk-MK" sz="16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Греење</a:t>
            </a:r>
            <a:br>
              <a:rPr lang="mk-MK" sz="16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endParaRPr lang="en-US" sz="20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30A9F1-795B-4650-84E3-ADB2E9BB9059}"/>
              </a:ext>
            </a:extLst>
          </p:cNvPr>
          <p:cNvSpPr txBox="1"/>
          <p:nvPr/>
        </p:nvSpPr>
        <p:spPr>
          <a:xfrm>
            <a:off x="4668050" y="2245768"/>
            <a:ext cx="23719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16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Влезно/излезен модул за проширување</a:t>
            </a:r>
            <a:endParaRPr lang="en-US" sz="20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929642-B383-4D19-A8C9-2978FAB1F3BC}"/>
              </a:ext>
            </a:extLst>
          </p:cNvPr>
          <p:cNvSpPr txBox="1"/>
          <p:nvPr/>
        </p:nvSpPr>
        <p:spPr>
          <a:xfrm>
            <a:off x="2168658" y="2245210"/>
            <a:ext cx="23719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B35584-0B48-42EE-B51A-19B9EB29DAC3}"/>
              </a:ext>
            </a:extLst>
          </p:cNvPr>
          <p:cNvGrpSpPr/>
          <p:nvPr/>
        </p:nvGrpSpPr>
        <p:grpSpPr>
          <a:xfrm>
            <a:off x="5460732" y="3965673"/>
            <a:ext cx="1475211" cy="1452998"/>
            <a:chOff x="5395488" y="3954408"/>
            <a:chExt cx="1475211" cy="145299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DC51C5-9ED5-4F83-B63A-9651D8FCEA3F}"/>
                </a:ext>
              </a:extLst>
            </p:cNvPr>
            <p:cNvSpPr txBox="1"/>
            <p:nvPr/>
          </p:nvSpPr>
          <p:spPr>
            <a:xfrm>
              <a:off x="5395488" y="4761075"/>
              <a:ext cx="147521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mk-MK" sz="1600" b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Осветлување</a:t>
              </a:r>
              <a:br>
                <a:rPr lang="mk-MK" sz="1600" b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</a:br>
              <a:endParaRPr lang="en-US" sz="2000" b="0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63C646-ACEA-478A-9425-3DCB716969D4}"/>
                </a:ext>
              </a:extLst>
            </p:cNvPr>
            <p:cNvSpPr/>
            <p:nvPr/>
          </p:nvSpPr>
          <p:spPr bwMode="auto">
            <a:xfrm>
              <a:off x="5735960" y="3954408"/>
              <a:ext cx="936104" cy="3693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5099B3F-D538-4D3A-8F90-262FA5351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1116" y="4068298"/>
              <a:ext cx="543953" cy="678516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DCE5B12-6C0B-4E30-900A-400FCDF34145}"/>
              </a:ext>
            </a:extLst>
          </p:cNvPr>
          <p:cNvGrpSpPr/>
          <p:nvPr/>
        </p:nvGrpSpPr>
        <p:grpSpPr>
          <a:xfrm>
            <a:off x="576793" y="4043602"/>
            <a:ext cx="1591865" cy="738664"/>
            <a:chOff x="576793" y="4043602"/>
            <a:chExt cx="1591865" cy="73866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7FEF104-D1B2-4A82-9E8C-307DF048B711}"/>
                </a:ext>
              </a:extLst>
            </p:cNvPr>
            <p:cNvSpPr/>
            <p:nvPr/>
          </p:nvSpPr>
          <p:spPr bwMode="auto">
            <a:xfrm>
              <a:off x="819419" y="4043602"/>
              <a:ext cx="936104" cy="7386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br>
                <a:rPr lang="mk-MK" dirty="0"/>
              </a:br>
              <a:endParaRPr lang="en-US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E93D010-7CC6-4496-886F-A21D003B3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0860" y="4228300"/>
              <a:ext cx="797798" cy="35282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64ED3A4-8B52-41A8-B780-F2C9923F6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6793" y="4227549"/>
              <a:ext cx="797798" cy="352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1081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73C9FD-95BE-4A29-818C-0239F72EFFC2}"/>
              </a:ext>
            </a:extLst>
          </p:cNvPr>
          <p:cNvSpPr txBox="1">
            <a:spLocks/>
          </p:cNvSpPr>
          <p:nvPr/>
        </p:nvSpPr>
        <p:spPr>
          <a:xfrm>
            <a:off x="152401" y="838201"/>
            <a:ext cx="8839200" cy="646584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ru-RU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Флексибилност </a:t>
            </a:r>
            <a:r>
              <a:rPr lang="ru-RU" sz="4000" b="0" kern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при проширување </a:t>
            </a:r>
            <a:endParaRPr lang="ru-RU" sz="4000" b="0" kern="0" dirty="0">
              <a:solidFill>
                <a:srgbClr val="3399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DA8D962-7FE1-498A-A7DB-FE42C68DB18F}"/>
              </a:ext>
            </a:extLst>
          </p:cNvPr>
          <p:cNvSpPr txBox="1">
            <a:spLocks noChangeArrowheads="1"/>
          </p:cNvSpPr>
          <p:nvPr/>
        </p:nvSpPr>
        <p:spPr>
          <a:xfrm>
            <a:off x="-306288" y="1599643"/>
            <a:ext cx="9756577" cy="489477"/>
          </a:xfrm>
          <a:prstGeom prst="rect">
            <a:avLst/>
          </a:prstGeom>
        </p:spPr>
        <p:txBody>
          <a:bodyPr/>
          <a:lstStyle/>
          <a:p>
            <a:pPr algn="ctr" fontAlgn="ctr"/>
            <a:r>
              <a:rPr lang="mk-MK" sz="2600" b="0" kern="0" dirty="0">
                <a:latin typeface="+mn-lt"/>
              </a:rPr>
              <a:t>Продолжување на </a:t>
            </a:r>
            <a:r>
              <a:rPr lang="en-US" sz="2600" b="0" kern="0" dirty="0">
                <a:latin typeface="+mn-lt"/>
              </a:rPr>
              <a:t>BUS</a:t>
            </a:r>
            <a:r>
              <a:rPr lang="mk-MK" sz="2600" b="0" kern="0" dirty="0">
                <a:latin typeface="+mn-lt"/>
              </a:rPr>
              <a:t> линијата и </a:t>
            </a:r>
            <a:br>
              <a:rPr lang="mk-MK" sz="2600" b="0" kern="0" dirty="0">
                <a:latin typeface="+mn-lt"/>
              </a:rPr>
            </a:br>
            <a:r>
              <a:rPr lang="mk-MK" sz="2600" b="0" kern="0" dirty="0">
                <a:latin typeface="+mn-lt"/>
              </a:rPr>
              <a:t>вмрежување на централи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A1D9B-3E84-4192-B255-9CD30178DAE1}"/>
              </a:ext>
            </a:extLst>
          </p:cNvPr>
          <p:cNvSpPr txBox="1"/>
          <p:nvPr/>
        </p:nvSpPr>
        <p:spPr>
          <a:xfrm>
            <a:off x="152401" y="5420469"/>
            <a:ext cx="4995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Продолжување на </a:t>
            </a:r>
            <a:r>
              <a:rPr lang="en-US" sz="1800" b="0" kern="0" dirty="0">
                <a:latin typeface="+mn-lt"/>
              </a:rPr>
              <a:t>BUS </a:t>
            </a:r>
            <a:r>
              <a:rPr lang="mk-MK" sz="1800" b="0" kern="0" dirty="0">
                <a:latin typeface="+mn-lt"/>
              </a:rPr>
              <a:t>линијата;</a:t>
            </a:r>
          </a:p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Безжично проширување</a:t>
            </a:r>
          </a:p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Вмрежување на централи во еден систем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028F74-2286-4390-8CE9-1D88ED63D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275" y="2714435"/>
            <a:ext cx="3324326" cy="3004049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80FEEB2D-FEFA-4F26-B725-A9E0C20523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2401" y="2714435"/>
            <a:ext cx="4769754" cy="1729435"/>
            <a:chOff x="121" y="1630"/>
            <a:chExt cx="3886" cy="1409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D7A67A50-852C-4B18-B4C1-D71EB7D0CA4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1" y="1630"/>
              <a:ext cx="3886" cy="1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32003EE0-480A-4917-8FA2-2B9BFE2CA0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" y="1630"/>
              <a:ext cx="3890" cy="1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4221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73C9FD-95BE-4A29-818C-0239F72EFFC2}"/>
              </a:ext>
            </a:extLst>
          </p:cNvPr>
          <p:cNvSpPr txBox="1">
            <a:spLocks/>
          </p:cNvSpPr>
          <p:nvPr/>
        </p:nvSpPr>
        <p:spPr>
          <a:xfrm>
            <a:off x="-1524000" y="838201"/>
            <a:ext cx="12191999" cy="646584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ru-RU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Едноставност при одржувањето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DA8D962-7FE1-498A-A7DB-FE42C68DB18F}"/>
              </a:ext>
            </a:extLst>
          </p:cNvPr>
          <p:cNvSpPr txBox="1">
            <a:spLocks noChangeArrowheads="1"/>
          </p:cNvSpPr>
          <p:nvPr/>
        </p:nvSpPr>
        <p:spPr>
          <a:xfrm>
            <a:off x="-1524000" y="1599643"/>
            <a:ext cx="12192000" cy="489477"/>
          </a:xfrm>
          <a:prstGeom prst="rect">
            <a:avLst/>
          </a:prstGeom>
        </p:spPr>
        <p:txBody>
          <a:bodyPr/>
          <a:lstStyle/>
          <a:p>
            <a:pPr algn="ctr" fontAlgn="ctr"/>
            <a:r>
              <a:rPr lang="mk-MK" sz="2600" b="0" kern="0" dirty="0">
                <a:latin typeface="+mn-lt"/>
              </a:rPr>
              <a:t>Локализирани точки на спојување</a:t>
            </a:r>
            <a:br>
              <a:rPr lang="mk-MK" sz="2600" b="0" kern="0" dirty="0">
                <a:latin typeface="+mn-lt"/>
              </a:rPr>
            </a:br>
            <a:r>
              <a:rPr lang="mk-MK" sz="2600" b="0" kern="0" dirty="0">
                <a:latin typeface="+mn-lt"/>
              </a:rPr>
              <a:t>и </a:t>
            </a:r>
            <a:r>
              <a:rPr lang="mk-MK" sz="2600" b="0" kern="0" dirty="0" err="1">
                <a:latin typeface="+mn-lt"/>
              </a:rPr>
              <a:t>автокорекции</a:t>
            </a:r>
            <a:r>
              <a:rPr lang="mk-MK" sz="2600" b="0" kern="0" dirty="0">
                <a:latin typeface="+mn-lt"/>
              </a:rPr>
              <a:t> во системот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A1D9B-3E84-4192-B255-9CD30178DAE1}"/>
              </a:ext>
            </a:extLst>
          </p:cNvPr>
          <p:cNvSpPr txBox="1"/>
          <p:nvPr/>
        </p:nvSpPr>
        <p:spPr>
          <a:xfrm>
            <a:off x="0" y="2593936"/>
            <a:ext cx="3323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Локализирани елементи кои подлежат на проверка;</a:t>
            </a:r>
          </a:p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Проверка преку централа за состојбата на системот</a:t>
            </a:r>
          </a:p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Балансирање зони за </a:t>
            </a:r>
            <a:r>
              <a:rPr lang="mk-MK" sz="1800" b="0" kern="0" dirty="0" err="1">
                <a:latin typeface="+mn-lt"/>
              </a:rPr>
              <a:t>автокорекција</a:t>
            </a:r>
            <a:r>
              <a:rPr lang="mk-MK" sz="1800" b="0" kern="0" dirty="0">
                <a:latin typeface="+mn-lt"/>
              </a:rPr>
              <a:t> на загубите поради стареење на кабелот</a:t>
            </a:r>
          </a:p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Користењето на </a:t>
            </a:r>
            <a:r>
              <a:rPr lang="en-US" sz="1800" b="0" kern="0" dirty="0">
                <a:latin typeface="+mn-lt"/>
              </a:rPr>
              <a:t>BUS </a:t>
            </a:r>
            <a:r>
              <a:rPr lang="mk-MK" sz="1800" b="0" kern="0" dirty="0">
                <a:latin typeface="+mn-lt"/>
              </a:rPr>
              <a:t>линијата значи и помал број на кабли кои влегуваат во секоја од точките на спојување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D6FD4F56-FEA9-428D-84A6-04B8B42B0F9F}"/>
              </a:ext>
            </a:extLst>
          </p:cNvPr>
          <p:cNvGrpSpPr>
            <a:grpSpLocks noChangeAspect="1"/>
          </p:cNvGrpSpPr>
          <p:nvPr/>
        </p:nvGrpSpPr>
        <p:grpSpPr bwMode="auto">
          <a:xfrm rot="16200000">
            <a:off x="4995112" y="1821966"/>
            <a:ext cx="2363781" cy="5514258"/>
            <a:chOff x="3200" y="667"/>
            <a:chExt cx="1280" cy="2986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500F7539-B00A-47A8-8A6B-928AB6A2F9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00" y="667"/>
              <a:ext cx="1280" cy="2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72BFBC23-A39E-4B86-82E8-43FB3D2C6C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667"/>
              <a:ext cx="1286" cy="2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1022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73C9FD-95BE-4A29-818C-0239F72EFFC2}"/>
              </a:ext>
            </a:extLst>
          </p:cNvPr>
          <p:cNvSpPr txBox="1">
            <a:spLocks/>
          </p:cNvSpPr>
          <p:nvPr/>
        </p:nvSpPr>
        <p:spPr>
          <a:xfrm>
            <a:off x="152401" y="838201"/>
            <a:ext cx="8839200" cy="646584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ru-RU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Долгорочни заштеди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DA8D962-7FE1-498A-A7DB-FE42C68DB18F}"/>
              </a:ext>
            </a:extLst>
          </p:cNvPr>
          <p:cNvSpPr txBox="1">
            <a:spLocks noChangeArrowheads="1"/>
          </p:cNvSpPr>
          <p:nvPr/>
        </p:nvSpPr>
        <p:spPr>
          <a:xfrm>
            <a:off x="-180528" y="1542960"/>
            <a:ext cx="9756577" cy="489477"/>
          </a:xfrm>
          <a:prstGeom prst="rect">
            <a:avLst/>
          </a:prstGeom>
        </p:spPr>
        <p:txBody>
          <a:bodyPr/>
          <a:lstStyle/>
          <a:p>
            <a:pPr algn="ctr" fontAlgn="ctr"/>
            <a:r>
              <a:rPr lang="mk-MK" sz="2600" b="0" kern="0" dirty="0">
                <a:latin typeface="+mn-lt"/>
              </a:rPr>
              <a:t>Одвраќање и рана детекција во насока на превенција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A1D9B-3E84-4192-B255-9CD30178DAE1}"/>
              </a:ext>
            </a:extLst>
          </p:cNvPr>
          <p:cNvSpPr txBox="1"/>
          <p:nvPr/>
        </p:nvSpPr>
        <p:spPr>
          <a:xfrm>
            <a:off x="-27918" y="2348880"/>
            <a:ext cx="42484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Рана дојава до мониторинг центар за побрза реакција на патрола</a:t>
            </a:r>
            <a:endParaRPr lang="en-US" sz="1800" b="0" kern="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mk-MK" sz="1800" b="0" kern="0" dirty="0" err="1">
                <a:latin typeface="+mn-lt"/>
              </a:rPr>
              <a:t>Периметарска</a:t>
            </a:r>
            <a:r>
              <a:rPr lang="mk-MK" sz="1800" b="0" kern="0" dirty="0">
                <a:latin typeface="+mn-lt"/>
              </a:rPr>
              <a:t> заштита (бариери и надворешни детектори) за рано предупредување</a:t>
            </a:r>
          </a:p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Активација на </a:t>
            </a:r>
            <a:r>
              <a:rPr lang="mk-MK" sz="1800" b="0" kern="0" dirty="0" err="1">
                <a:latin typeface="+mn-lt"/>
              </a:rPr>
              <a:t>периметарско</a:t>
            </a:r>
            <a:r>
              <a:rPr lang="mk-MK" sz="1800" b="0" kern="0" dirty="0">
                <a:latin typeface="+mn-lt"/>
              </a:rPr>
              <a:t> осветлување</a:t>
            </a:r>
          </a:p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Активирање на системот додека во него има луѓе за намалување на </a:t>
            </a:r>
            <a:r>
              <a:rPr lang="mk-MK" sz="1800" b="0" kern="0" dirty="0" err="1">
                <a:latin typeface="+mn-lt"/>
              </a:rPr>
              <a:t>штетите</a:t>
            </a:r>
            <a:r>
              <a:rPr lang="mk-MK" sz="1800" b="0" kern="0" dirty="0">
                <a:latin typeface="+mn-lt"/>
              </a:rPr>
              <a:t> од вработените</a:t>
            </a:r>
          </a:p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Детектори за состојбата на околината за намалување на </a:t>
            </a:r>
            <a:r>
              <a:rPr lang="mk-MK" sz="1800" b="0" kern="0" dirty="0" err="1">
                <a:latin typeface="+mn-lt"/>
              </a:rPr>
              <a:t>штетите</a:t>
            </a:r>
            <a:endParaRPr lang="mk-MK" sz="1800" b="0" kern="0" dirty="0"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329C77-7158-42FF-A596-CBFA4D79A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554" y="2662248"/>
            <a:ext cx="4718879" cy="306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1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79512" y="1772816"/>
            <a:ext cx="8839200" cy="4608512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mk-MK" sz="2600" b="0" kern="0" dirty="0">
                <a:latin typeface="+mn-lt"/>
                <a:sym typeface="Symbol" pitchFamily="18" charset="2"/>
              </a:rPr>
              <a:t>Првенствена задача им е заштита на имотот преку одвраќање</a:t>
            </a:r>
            <a:endParaRPr lang="hr-HR" sz="2600" b="0" kern="0" dirty="0">
              <a:latin typeface="+mn-lt"/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mk-MK" sz="2600" b="0" kern="0" dirty="0">
                <a:latin typeface="+mn-lt"/>
                <a:sym typeface="Symbol" pitchFamily="18" charset="2"/>
              </a:rPr>
              <a:t>Нивното користење доведува до долгорочни заштеди за инвеститорот:</a:t>
            </a:r>
            <a:br>
              <a:rPr lang="mk-MK" sz="2600" b="0" kern="0" dirty="0">
                <a:latin typeface="+mn-lt"/>
                <a:sym typeface="Symbol" pitchFamily="18" charset="2"/>
              </a:rPr>
            </a:br>
            <a:r>
              <a:rPr lang="mk-MK" sz="2600" b="0" kern="0" dirty="0">
                <a:latin typeface="+mn-lt"/>
                <a:sym typeface="Symbol" pitchFamily="18" charset="2"/>
              </a:rPr>
              <a:t>- помали премии за осигурување;</a:t>
            </a:r>
            <a:br>
              <a:rPr lang="mk-MK" sz="2600" b="0" kern="0" dirty="0">
                <a:latin typeface="+mn-lt"/>
                <a:sym typeface="Symbol" pitchFamily="18" charset="2"/>
              </a:rPr>
            </a:br>
            <a:r>
              <a:rPr lang="mk-MK" sz="2600" b="0" kern="0" dirty="0">
                <a:latin typeface="+mn-lt"/>
                <a:sym typeface="Symbol" pitchFamily="18" charset="2"/>
              </a:rPr>
              <a:t>- намалени загуби (на време, на ствари и штети од вандализам);</a:t>
            </a:r>
            <a:br>
              <a:rPr lang="mk-MK" sz="2600" b="0" kern="0" dirty="0">
                <a:latin typeface="+mn-lt"/>
                <a:sym typeface="Symbol" pitchFamily="18" charset="2"/>
              </a:rPr>
            </a:br>
            <a:r>
              <a:rPr lang="mk-MK" sz="2600" b="0" kern="0" dirty="0">
                <a:latin typeface="+mn-lt"/>
                <a:sym typeface="Symbol" pitchFamily="18" charset="2"/>
              </a:rPr>
              <a:t>- помош при идентификување на одговорност;</a:t>
            </a:r>
            <a:br>
              <a:rPr lang="mk-MK" sz="2600" b="0" kern="0" dirty="0">
                <a:latin typeface="+mn-lt"/>
                <a:sym typeface="Symbol" pitchFamily="18" charset="2"/>
              </a:rPr>
            </a:br>
            <a:r>
              <a:rPr lang="mk-MK" sz="2600" b="0" kern="0" dirty="0">
                <a:latin typeface="+mn-lt"/>
                <a:sym typeface="Symbol" pitchFamily="18" charset="2"/>
              </a:rPr>
              <a:t>- пониски тековни трошоци за обезбедување и др.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mk-MK" sz="2600" b="0" kern="0" dirty="0">
                <a:latin typeface="+mn-lt"/>
                <a:sym typeface="Symbol" pitchFamily="18" charset="2"/>
              </a:rPr>
              <a:t>Системите за Евиденција на работно време се законска обврска за компании со над 15 вработени</a:t>
            </a:r>
            <a:endParaRPr lang="hr-HR" sz="2600" b="0" kern="0" dirty="0">
              <a:latin typeface="+mn-lt"/>
              <a:sym typeface="Symbol" pitchFamily="18" charset="2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1" y="838201"/>
            <a:ext cx="8839200" cy="646584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mk-MK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Сигурносни (</a:t>
            </a:r>
            <a:r>
              <a:rPr lang="en-US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Security) </a:t>
            </a:r>
            <a:r>
              <a:rPr lang="mk-MK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системи</a:t>
            </a:r>
          </a:p>
        </p:txBody>
      </p:sp>
    </p:spTree>
    <p:extLst>
      <p:ext uri="{BB962C8B-B14F-4D97-AF65-F5344CB8AC3E}">
        <p14:creationId xmlns:p14="http://schemas.microsoft.com/office/powerpoint/2010/main" val="1946709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73C9FD-95BE-4A29-818C-0239F72EFFC2}"/>
              </a:ext>
            </a:extLst>
          </p:cNvPr>
          <p:cNvSpPr txBox="1">
            <a:spLocks/>
          </p:cNvSpPr>
          <p:nvPr/>
        </p:nvSpPr>
        <p:spPr>
          <a:xfrm>
            <a:off x="152401" y="838201"/>
            <a:ext cx="8839200" cy="646584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ru-RU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Намалување на тековните трошоци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DA8D962-7FE1-498A-A7DB-FE42C68DB18F}"/>
              </a:ext>
            </a:extLst>
          </p:cNvPr>
          <p:cNvSpPr txBox="1">
            <a:spLocks noChangeArrowheads="1"/>
          </p:cNvSpPr>
          <p:nvPr/>
        </p:nvSpPr>
        <p:spPr>
          <a:xfrm>
            <a:off x="-306288" y="1599643"/>
            <a:ext cx="9756577" cy="489477"/>
          </a:xfrm>
          <a:prstGeom prst="rect">
            <a:avLst/>
          </a:prstGeom>
        </p:spPr>
        <p:txBody>
          <a:bodyPr/>
          <a:lstStyle/>
          <a:p>
            <a:pPr algn="ctr" fontAlgn="ctr"/>
            <a:r>
              <a:rPr lang="mk-MK" sz="2600" b="0" kern="0" dirty="0">
                <a:latin typeface="+mn-lt"/>
              </a:rPr>
              <a:t>Најбрз начин за поврат на инвестицијата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A1D9B-3E84-4192-B255-9CD30178DAE1}"/>
              </a:ext>
            </a:extLst>
          </p:cNvPr>
          <p:cNvSpPr txBox="1"/>
          <p:nvPr/>
        </p:nvSpPr>
        <p:spPr>
          <a:xfrm>
            <a:off x="0" y="3132973"/>
            <a:ext cx="4608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Намалување на осигурителните премии</a:t>
            </a:r>
          </a:p>
          <a:p>
            <a:pPr marL="285750" indent="-285750">
              <a:buFontTx/>
              <a:buChar char="-"/>
            </a:pPr>
            <a:r>
              <a:rPr lang="mk-MK" sz="1800" b="0" kern="0" dirty="0" err="1">
                <a:latin typeface="+mn-lt"/>
              </a:rPr>
              <a:t>Периметарска</a:t>
            </a:r>
            <a:r>
              <a:rPr lang="mk-MK" sz="1800" b="0" kern="0" dirty="0">
                <a:latin typeface="+mn-lt"/>
              </a:rPr>
              <a:t> заштита за помал број чувари</a:t>
            </a:r>
          </a:p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Со интеграција со други системи до пониски сметки за електрична енергија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E39B02-0E31-4631-95D0-71A5F6A59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62" y="2492896"/>
            <a:ext cx="4417675" cy="331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63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19">
            <a:extLst>
              <a:ext uri="{FF2B5EF4-FFF2-40B4-BE49-F238E27FC236}">
                <a16:creationId xmlns:a16="http://schemas.microsoft.com/office/drawing/2014/main" id="{2D631E40-F51C-4828-B23B-DF903513296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30296" y="1573888"/>
            <a:ext cx="0" cy="3710227"/>
          </a:xfrm>
          <a:prstGeom prst="line">
            <a:avLst/>
          </a:prstGeom>
          <a:ln w="19050"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1">
            <a:extLst>
              <a:ext uri="{FF2B5EF4-FFF2-40B4-BE49-F238E27FC236}">
                <a16:creationId xmlns:a16="http://schemas.microsoft.com/office/drawing/2014/main" id="{D4BDCD00-BA97-40D8-93CD-0A9CA931BE1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1920" y="3429000"/>
            <a:ext cx="2636520" cy="0"/>
          </a:xfrm>
          <a:prstGeom prst="line">
            <a:avLst/>
          </a:prstGeom>
          <a:ln w="19050"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7BEDDD72-1B91-48D1-A4A6-4E726B95A0F4}"/>
              </a:ext>
            </a:extLst>
          </p:cNvPr>
          <p:cNvGrpSpPr/>
          <p:nvPr/>
        </p:nvGrpSpPr>
        <p:grpSpPr>
          <a:xfrm>
            <a:off x="3264154" y="824485"/>
            <a:ext cx="6010536" cy="5209030"/>
            <a:chOff x="3240069" y="693000"/>
            <a:chExt cx="6010536" cy="520903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D683AA9-5931-4CF1-8ED1-BC33389E29A6}"/>
                </a:ext>
              </a:extLst>
            </p:cNvPr>
            <p:cNvGrpSpPr/>
            <p:nvPr/>
          </p:nvGrpSpPr>
          <p:grpSpPr>
            <a:xfrm>
              <a:off x="3269532" y="693000"/>
              <a:ext cx="5909539" cy="1015663"/>
              <a:chOff x="4734572" y="800482"/>
              <a:chExt cx="5909539" cy="101566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7A32D10-CC7D-4B78-BEC2-7720210422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4572" y="948925"/>
                <a:ext cx="1319040" cy="72000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47D42E-0741-42D3-932A-4C8C21DED668}"/>
                  </a:ext>
                </a:extLst>
              </p:cNvPr>
              <p:cNvSpPr txBox="1"/>
              <p:nvPr/>
            </p:nvSpPr>
            <p:spPr>
              <a:xfrm>
                <a:off x="6052172" y="800482"/>
                <a:ext cx="459193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latin typeface="+mj-lt"/>
                  </a:rPr>
                  <a:t>Едноставност на употреба и инсталација</a:t>
                </a:r>
                <a:br>
                  <a:rPr lang="ru-RU" sz="1600" dirty="0">
                    <a:latin typeface="+mj-lt"/>
                  </a:rPr>
                </a:br>
                <a:r>
                  <a:rPr lang="ru-RU" sz="1100" b="0" dirty="0">
                    <a:latin typeface="+mj-lt"/>
                  </a:rPr>
                  <a:t>Поедноставно користење на технологијата за корисникот (touch-screen во боја, управување преку телефон, смартфон, PC, тастатура...) и за инсталатерите (наведувано програмирање, тајмери, short-cut-и, настани, макроа...)</a:t>
                </a:r>
                <a:endParaRPr lang="en-US" sz="1200" b="0" dirty="0">
                  <a:latin typeface="+mj-lt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F1FDEDC-0B44-4A73-A54B-D3AD3CBA1D9F}"/>
                </a:ext>
              </a:extLst>
            </p:cNvPr>
            <p:cNvGrpSpPr/>
            <p:nvPr/>
          </p:nvGrpSpPr>
          <p:grpSpPr>
            <a:xfrm>
              <a:off x="3269532" y="1672070"/>
              <a:ext cx="5655859" cy="1184940"/>
              <a:chOff x="4777880" y="1411611"/>
              <a:chExt cx="5655859" cy="1184940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6AFA5EB-336E-4E17-AAF6-1D0A97E9F3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7880" y="1707765"/>
                <a:ext cx="1317600" cy="592632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56F0418-F3A9-4D37-91CB-B2CE2E7F6673}"/>
                  </a:ext>
                </a:extLst>
              </p:cNvPr>
              <p:cNvSpPr txBox="1"/>
              <p:nvPr/>
            </p:nvSpPr>
            <p:spPr>
              <a:xfrm>
                <a:off x="6090254" y="1411611"/>
                <a:ext cx="4343485" cy="1184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latin typeface="+mj-lt"/>
                  </a:rPr>
                  <a:t>Најбрз </a:t>
                </a:r>
                <a:r>
                  <a:rPr lang="en-US" sz="1600" dirty="0">
                    <a:latin typeface="+mj-lt"/>
                  </a:rPr>
                  <a:t>I-BUS</a:t>
                </a:r>
                <a:r>
                  <a:rPr lang="mk-MK" sz="1600" dirty="0">
                    <a:latin typeface="+mj-lt"/>
                  </a:rPr>
                  <a:t> </a:t>
                </a:r>
                <a:r>
                  <a:rPr lang="ru-RU" sz="1600" dirty="0">
                    <a:latin typeface="+mj-lt"/>
                  </a:rPr>
                  <a:t>пренос на аудио и видео </a:t>
                </a:r>
                <a:br>
                  <a:rPr lang="ru-RU" sz="1600" dirty="0">
                    <a:latin typeface="+mj-lt"/>
                  </a:rPr>
                </a:br>
                <a:r>
                  <a:rPr lang="ru-RU" sz="1100" b="0" dirty="0">
                    <a:latin typeface="+mj-lt"/>
                  </a:rPr>
                  <a:t>VoIB технологијата ги користи потенцијалите на INIM I-BUS-от за најголема брзина и пропусност при испраќањето на податоци преку системот, незабележани во овој сегмент на уреди, а корисно најмногу при испраќање на аудио и видео преку I-BUS-от.</a:t>
                </a:r>
                <a:endParaRPr lang="en-US" sz="1200" b="0" dirty="0">
                  <a:latin typeface="+mj-lt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588A0C8-B803-4A32-AE02-C540FCC69354}"/>
                </a:ext>
              </a:extLst>
            </p:cNvPr>
            <p:cNvGrpSpPr/>
            <p:nvPr/>
          </p:nvGrpSpPr>
          <p:grpSpPr>
            <a:xfrm>
              <a:off x="3264154" y="2820417"/>
              <a:ext cx="5607106" cy="1184940"/>
              <a:chOff x="4641850" y="2517901"/>
              <a:chExt cx="5607106" cy="1184940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1DF1E9D4-0688-4A8E-A423-217B7B8525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1850" y="2845700"/>
                <a:ext cx="1317600" cy="529342"/>
              </a:xfrm>
              <a:prstGeom prst="rect">
                <a:avLst/>
              </a:prstGeom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139EBA4-AEF8-48CB-9F0C-031B6C6F3F5C}"/>
                  </a:ext>
                </a:extLst>
              </p:cNvPr>
              <p:cNvSpPr txBox="1"/>
              <p:nvPr/>
            </p:nvSpPr>
            <p:spPr>
              <a:xfrm>
                <a:off x="5972118" y="2517901"/>
                <a:ext cx="4276838" cy="1184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latin typeface="+mj-lt"/>
                  </a:rPr>
                  <a:t>Програмабилно паметни терминали</a:t>
                </a:r>
                <a:br>
                  <a:rPr lang="ru-RU" sz="1600" dirty="0">
                    <a:latin typeface="+mj-lt"/>
                  </a:rPr>
                </a:br>
                <a:r>
                  <a:rPr lang="ru-RU" sz="1100" b="0" dirty="0">
                    <a:latin typeface="+mj-lt"/>
                  </a:rPr>
                  <a:t>Инсталатерот избира дали терминалот да биде влезен или излезен. Програмабилни паметни терминали кои ги мерат и анализираат I/O сигналите во зависност од тоа како се подесени (дуплиран, комбиниран, варијабилен, аналоген, дигитален...).</a:t>
                </a:r>
                <a:endParaRPr lang="en-US" sz="1200" b="0" dirty="0">
                  <a:latin typeface="+mj-lt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EAADBA8-8E12-4EBC-993E-6539FE16FDCA}"/>
                </a:ext>
              </a:extLst>
            </p:cNvPr>
            <p:cNvGrpSpPr/>
            <p:nvPr/>
          </p:nvGrpSpPr>
          <p:grpSpPr>
            <a:xfrm>
              <a:off x="3264154" y="3968764"/>
              <a:ext cx="5986451" cy="846386"/>
              <a:chOff x="4640064" y="2667365"/>
              <a:chExt cx="7538138" cy="846386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56CF4AAD-7FAE-46AE-903D-59D37AAC4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0064" y="2721076"/>
                <a:ext cx="1317600" cy="730722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C73E260-8247-4294-945F-6F94BA9E9F4D}"/>
                  </a:ext>
                </a:extLst>
              </p:cNvPr>
              <p:cNvSpPr txBox="1"/>
              <p:nvPr/>
            </p:nvSpPr>
            <p:spPr>
              <a:xfrm>
                <a:off x="6296316" y="2667365"/>
                <a:ext cx="588188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latin typeface="+mj-lt"/>
                  </a:rPr>
                  <a:t>Најширок распон на TCP/IP комуникација</a:t>
                </a:r>
                <a:br>
                  <a:rPr lang="ru-RU" sz="1600" dirty="0">
                    <a:latin typeface="+mj-lt"/>
                  </a:rPr>
                </a:br>
                <a:r>
                  <a:rPr lang="en-US" sz="1100" b="0" dirty="0">
                    <a:latin typeface="+mj-lt"/>
                  </a:rPr>
                  <a:t>TCP/IP</a:t>
                </a:r>
                <a:r>
                  <a:rPr lang="mk-MK" sz="1100" b="0" dirty="0">
                    <a:latin typeface="+mj-lt"/>
                  </a:rPr>
                  <a:t> </a:t>
                </a:r>
                <a:r>
                  <a:rPr lang="ru-RU" sz="1100" b="0" dirty="0">
                    <a:latin typeface="+mj-lt"/>
                  </a:rPr>
                  <a:t>комуникацијата никогаш не била полесна, побрза и поразноврсна. </a:t>
                </a:r>
                <a:r>
                  <a:rPr lang="en-US" sz="1100" b="0" dirty="0">
                    <a:latin typeface="+mj-lt"/>
                  </a:rPr>
                  <a:t>Janus </a:t>
                </a:r>
                <a:r>
                  <a:rPr lang="ru-RU" sz="1100" b="0" dirty="0">
                    <a:latin typeface="+mj-lt"/>
                  </a:rPr>
                  <a:t>технологијата овозможува најширок распон, комуникација преку различни медиуми (</a:t>
                </a:r>
                <a:r>
                  <a:rPr lang="en-US" sz="1100" b="0" dirty="0">
                    <a:latin typeface="+mj-lt"/>
                  </a:rPr>
                  <a:t>GSM, GPRS,</a:t>
                </a:r>
                <a:r>
                  <a:rPr lang="mk-MK" sz="1100" b="0" dirty="0">
                    <a:latin typeface="+mj-lt"/>
                  </a:rPr>
                  <a:t> </a:t>
                </a:r>
                <a:r>
                  <a:rPr lang="en-US" sz="1100" b="0" dirty="0">
                    <a:latin typeface="+mj-lt"/>
                  </a:rPr>
                  <a:t>LAN, WAN, PSTN ...)</a:t>
                </a:r>
                <a:r>
                  <a:rPr lang="mk-MK" sz="1100" b="0" dirty="0">
                    <a:latin typeface="+mj-lt"/>
                  </a:rPr>
                  <a:t> </a:t>
                </a:r>
                <a:r>
                  <a:rPr lang="ru-RU" sz="1100" b="0" dirty="0">
                    <a:latin typeface="+mj-lt"/>
                  </a:rPr>
                  <a:t>во различни формати (</a:t>
                </a:r>
                <a:r>
                  <a:rPr lang="en-US" sz="1100" b="0" dirty="0">
                    <a:latin typeface="+mj-lt"/>
                  </a:rPr>
                  <a:t>Data, Audio, Video,</a:t>
                </a:r>
                <a:r>
                  <a:rPr lang="mk-MK" sz="1100" b="0" dirty="0">
                    <a:latin typeface="+mj-lt"/>
                  </a:rPr>
                  <a:t> </a:t>
                </a:r>
                <a:r>
                  <a:rPr lang="en-US" sz="1100" b="0" dirty="0">
                    <a:latin typeface="+mj-lt"/>
                  </a:rPr>
                  <a:t>SMS ...).</a:t>
                </a:r>
                <a:endParaRPr lang="en-US" sz="1200" b="0" dirty="0">
                  <a:latin typeface="+mj-lt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05FE512-48BF-45E8-82F4-53543E114626}"/>
                </a:ext>
              </a:extLst>
            </p:cNvPr>
            <p:cNvGrpSpPr/>
            <p:nvPr/>
          </p:nvGrpSpPr>
          <p:grpSpPr>
            <a:xfrm>
              <a:off x="3240069" y="5050519"/>
              <a:ext cx="5468950" cy="851511"/>
              <a:chOff x="4872029" y="2721077"/>
              <a:chExt cx="5468950" cy="851511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997D0857-D29E-4449-8A72-331A92E8F6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029" y="2721077"/>
                <a:ext cx="1317600" cy="851511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AC679D1-F84D-4897-A4B8-9359E98C8DFA}"/>
                  </a:ext>
                </a:extLst>
              </p:cNvPr>
              <p:cNvSpPr txBox="1"/>
              <p:nvPr/>
            </p:nvSpPr>
            <p:spPr>
              <a:xfrm>
                <a:off x="6226382" y="2721077"/>
                <a:ext cx="4114597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k-MK" sz="1600" dirty="0">
                    <a:latin typeface="+mj-lt"/>
                  </a:rPr>
                  <a:t>Ја поврзува контролата со иднината</a:t>
                </a:r>
                <a:br>
                  <a:rPr lang="ru-RU" sz="1600" dirty="0">
                    <a:latin typeface="+mj-lt"/>
                  </a:rPr>
                </a:br>
                <a:r>
                  <a:rPr lang="en-US" sz="1100" b="0" dirty="0">
                    <a:latin typeface="+mj-lt"/>
                  </a:rPr>
                  <a:t>Inim Cloud</a:t>
                </a:r>
                <a:r>
                  <a:rPr lang="mk-MK" sz="1100" b="0" dirty="0">
                    <a:latin typeface="+mj-lt"/>
                  </a:rPr>
                  <a:t> го обезбедува Интернет просторот за далечинска контрола над </a:t>
                </a:r>
                <a:r>
                  <a:rPr lang="en-US" sz="1100" b="0" dirty="0" err="1">
                    <a:latin typeface="+mj-lt"/>
                  </a:rPr>
                  <a:t>SmartLiving</a:t>
                </a:r>
                <a:r>
                  <a:rPr lang="en-US" sz="1100" b="0" dirty="0">
                    <a:latin typeface="+mj-lt"/>
                  </a:rPr>
                  <a:t> </a:t>
                </a:r>
                <a:r>
                  <a:rPr lang="mk-MK" sz="1100" b="0" dirty="0">
                    <a:latin typeface="+mj-lt"/>
                  </a:rPr>
                  <a:t>системите од било која точка во светот. Безбедно. Брзо. Централизирани.</a:t>
                </a:r>
                <a:endParaRPr lang="en-US" sz="1100" b="0" dirty="0">
                  <a:latin typeface="+mj-lt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F21D5F-D327-42B7-83C3-A5A0BE27F2BA}"/>
              </a:ext>
            </a:extLst>
          </p:cNvPr>
          <p:cNvGrpSpPr/>
          <p:nvPr/>
        </p:nvGrpSpPr>
        <p:grpSpPr>
          <a:xfrm>
            <a:off x="585605" y="1163108"/>
            <a:ext cx="1841329" cy="5218220"/>
            <a:chOff x="585605" y="1163108"/>
            <a:chExt cx="1841329" cy="521822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BC4A7C4-6C8E-4BE6-B81B-DE442574E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05" y="1163108"/>
              <a:ext cx="1841329" cy="184132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521948A-24E4-42C0-8799-03A1B5AC7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2207" y="3631078"/>
              <a:ext cx="1668123" cy="2750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95570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19">
            <a:extLst>
              <a:ext uri="{FF2B5EF4-FFF2-40B4-BE49-F238E27FC236}">
                <a16:creationId xmlns:a16="http://schemas.microsoft.com/office/drawing/2014/main" id="{2D631E40-F51C-4828-B23B-DF903513296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30296" y="1573888"/>
            <a:ext cx="0" cy="3710227"/>
          </a:xfrm>
          <a:prstGeom prst="line">
            <a:avLst/>
          </a:prstGeom>
          <a:ln w="19050"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1">
            <a:extLst>
              <a:ext uri="{FF2B5EF4-FFF2-40B4-BE49-F238E27FC236}">
                <a16:creationId xmlns:a16="http://schemas.microsoft.com/office/drawing/2014/main" id="{D4BDCD00-BA97-40D8-93CD-0A9CA931BE1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1920" y="3429000"/>
            <a:ext cx="2636520" cy="0"/>
          </a:xfrm>
          <a:prstGeom prst="line">
            <a:avLst/>
          </a:prstGeom>
          <a:ln w="19050"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2B10103B-EFB2-4278-88F9-56A3C20EDF20}"/>
              </a:ext>
            </a:extLst>
          </p:cNvPr>
          <p:cNvGrpSpPr/>
          <p:nvPr/>
        </p:nvGrpSpPr>
        <p:grpSpPr>
          <a:xfrm>
            <a:off x="585605" y="1163108"/>
            <a:ext cx="1841329" cy="5218220"/>
            <a:chOff x="585605" y="1163108"/>
            <a:chExt cx="1841329" cy="52182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5AEFA3B-0212-40F8-8F50-C51D1D2AC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05" y="1163108"/>
              <a:ext cx="1841329" cy="184132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8E61A5C-0E9A-4F76-B1E3-2988C19C8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207" y="3631078"/>
              <a:ext cx="1668123" cy="27502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F0C8CDA-6A56-4224-B4C9-00939F2B1681}"/>
              </a:ext>
            </a:extLst>
          </p:cNvPr>
          <p:cNvGrpSpPr/>
          <p:nvPr/>
        </p:nvGrpSpPr>
        <p:grpSpPr>
          <a:xfrm>
            <a:off x="3253513" y="1140507"/>
            <a:ext cx="6480990" cy="5053070"/>
            <a:chOff x="3253513" y="1140507"/>
            <a:chExt cx="6480990" cy="505307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D683AA9-5931-4CF1-8ED1-BC33389E29A6}"/>
                </a:ext>
              </a:extLst>
            </p:cNvPr>
            <p:cNvGrpSpPr/>
            <p:nvPr/>
          </p:nvGrpSpPr>
          <p:grpSpPr>
            <a:xfrm>
              <a:off x="3319265" y="1140507"/>
              <a:ext cx="5501320" cy="678132"/>
              <a:chOff x="4862022" y="790932"/>
              <a:chExt cx="5501320" cy="678132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7A32D10-CC7D-4B78-BEC2-7720210422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2022" y="790932"/>
                <a:ext cx="1081080" cy="65520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47D42E-0741-42D3-932A-4C8C21DED668}"/>
                  </a:ext>
                </a:extLst>
              </p:cNvPr>
              <p:cNvSpPr txBox="1"/>
              <p:nvPr/>
            </p:nvSpPr>
            <p:spPr>
              <a:xfrm>
                <a:off x="6094203" y="791956"/>
                <a:ext cx="426913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k-MK" sz="1600" dirty="0">
                    <a:latin typeface="+mj-lt"/>
                  </a:rPr>
                  <a:t>Произведено и сертифицирано во ЕУ</a:t>
                </a:r>
                <a:br>
                  <a:rPr lang="ru-RU" sz="1600" dirty="0">
                    <a:latin typeface="+mj-lt"/>
                  </a:rPr>
                </a:br>
                <a:r>
                  <a:rPr lang="ru-RU" sz="1100" b="0" dirty="0">
                    <a:latin typeface="+mj-lt"/>
                  </a:rPr>
                  <a:t>Комплетното производство на </a:t>
                </a:r>
                <a:r>
                  <a:rPr lang="en-US" sz="1100" b="0" dirty="0">
                    <a:latin typeface="+mj-lt"/>
                  </a:rPr>
                  <a:t>Inim Electronics</a:t>
                </a:r>
                <a:r>
                  <a:rPr lang="mk-MK" sz="1100" b="0" dirty="0">
                    <a:latin typeface="+mj-lt"/>
                  </a:rPr>
                  <a:t> е произведено во ЕУ и сертифицирано според </a:t>
                </a:r>
                <a:r>
                  <a:rPr lang="en-US" sz="1100" b="0" dirty="0">
                    <a:latin typeface="+mj-lt"/>
                  </a:rPr>
                  <a:t>EN</a:t>
                </a:r>
                <a:r>
                  <a:rPr lang="mk-MK" sz="1100" b="0" dirty="0">
                    <a:latin typeface="+mj-lt"/>
                  </a:rPr>
                  <a:t> нормите. </a:t>
                </a:r>
                <a:endParaRPr lang="en-US" sz="1200" b="0" dirty="0">
                  <a:latin typeface="+mj-lt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F1FDEDC-0B44-4A73-A54B-D3AD3CBA1D9F}"/>
                </a:ext>
              </a:extLst>
            </p:cNvPr>
            <p:cNvGrpSpPr/>
            <p:nvPr/>
          </p:nvGrpSpPr>
          <p:grpSpPr>
            <a:xfrm>
              <a:off x="3523301" y="1864306"/>
              <a:ext cx="6211202" cy="846386"/>
              <a:chOff x="5164624" y="1629530"/>
              <a:chExt cx="6211202" cy="846386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6AFA5EB-336E-4E17-AAF6-1D0A97E9F3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4624" y="1685971"/>
                <a:ext cx="673008" cy="733504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56F0418-F3A9-4D37-91CB-B2CE2E7F6673}"/>
                  </a:ext>
                </a:extLst>
              </p:cNvPr>
              <p:cNvSpPr txBox="1"/>
              <p:nvPr/>
            </p:nvSpPr>
            <p:spPr>
              <a:xfrm>
                <a:off x="6192769" y="1629530"/>
                <a:ext cx="5183057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latin typeface="+mj-lt"/>
                  </a:rPr>
                  <a:t>Развиен за домашна автоматизација</a:t>
                </a:r>
                <a:br>
                  <a:rPr lang="ru-RU" sz="1600" dirty="0">
                    <a:latin typeface="+mj-lt"/>
                  </a:rPr>
                </a:br>
                <a:r>
                  <a:rPr lang="en-US" sz="1100" b="0" dirty="0" err="1">
                    <a:latin typeface="+mj-lt"/>
                  </a:rPr>
                  <a:t>SmartLiving</a:t>
                </a:r>
                <a:r>
                  <a:rPr lang="en-US" sz="1100" b="0" dirty="0">
                    <a:latin typeface="+mj-lt"/>
                  </a:rPr>
                  <a:t> </a:t>
                </a:r>
                <a:r>
                  <a:rPr lang="mk-MK" sz="1100" b="0" dirty="0">
                    <a:latin typeface="+mj-lt"/>
                  </a:rPr>
                  <a:t>централите се развиени за темел на </a:t>
                </a:r>
                <a:r>
                  <a:rPr lang="en-US" sz="1100" b="0" dirty="0" err="1">
                    <a:latin typeface="+mj-lt"/>
                  </a:rPr>
                  <a:t>livin’home</a:t>
                </a:r>
                <a:br>
                  <a:rPr lang="mk-MK" sz="1100" b="0" dirty="0">
                    <a:latin typeface="+mj-lt"/>
                  </a:rPr>
                </a:br>
                <a:r>
                  <a:rPr lang="mk-MK" sz="1100" b="0" dirty="0">
                    <a:latin typeface="+mj-lt"/>
                  </a:rPr>
                  <a:t>филозофијата, која предвидува способност на системот за </a:t>
                </a:r>
                <a:br>
                  <a:rPr lang="mk-MK" sz="1100" b="0" dirty="0">
                    <a:latin typeface="+mj-lt"/>
                  </a:rPr>
                </a:br>
                <a:r>
                  <a:rPr lang="mk-MK" sz="1100" b="0" dirty="0">
                    <a:latin typeface="+mj-lt"/>
                  </a:rPr>
                  <a:t>комплетна автоматизација на функциите во објектот</a:t>
                </a:r>
                <a:endParaRPr lang="en-US" sz="1200" b="0" dirty="0">
                  <a:latin typeface="+mj-lt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588A0C8-B803-4A32-AE02-C540FCC69354}"/>
                </a:ext>
              </a:extLst>
            </p:cNvPr>
            <p:cNvGrpSpPr/>
            <p:nvPr/>
          </p:nvGrpSpPr>
          <p:grpSpPr>
            <a:xfrm>
              <a:off x="3553817" y="2773917"/>
              <a:ext cx="5282047" cy="1015663"/>
              <a:chOff x="5070770" y="2678522"/>
              <a:chExt cx="5282047" cy="1015663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1DF1E9D4-0688-4A8E-A423-217B7B8525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0770" y="2852848"/>
                <a:ext cx="621855" cy="655169"/>
              </a:xfrm>
              <a:prstGeom prst="rect">
                <a:avLst/>
              </a:prstGeom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139EBA4-AEF8-48CB-9F0C-031B6C6F3F5C}"/>
                  </a:ext>
                </a:extLst>
              </p:cNvPr>
              <p:cNvSpPr txBox="1"/>
              <p:nvPr/>
            </p:nvSpPr>
            <p:spPr>
              <a:xfrm>
                <a:off x="6073339" y="2678522"/>
                <a:ext cx="427947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k-MK" sz="1600" dirty="0">
                    <a:latin typeface="+mj-lt"/>
                  </a:rPr>
                  <a:t>Интерфејс со </a:t>
                </a:r>
                <a:r>
                  <a:rPr lang="en-US" sz="1600" dirty="0">
                    <a:latin typeface="+mj-lt"/>
                  </a:rPr>
                  <a:t>KXN</a:t>
                </a:r>
                <a:r>
                  <a:rPr lang="mk-MK" sz="1600" dirty="0">
                    <a:latin typeface="+mj-lt"/>
                  </a:rPr>
                  <a:t> системите</a:t>
                </a:r>
                <a:br>
                  <a:rPr lang="ru-RU" sz="1600" dirty="0">
                    <a:latin typeface="+mj-lt"/>
                  </a:rPr>
                </a:br>
                <a:r>
                  <a:rPr lang="ru-RU" sz="1100" b="0" dirty="0">
                    <a:latin typeface="+mj-lt"/>
                  </a:rPr>
                  <a:t>Со оглед на полуларноста на </a:t>
                </a:r>
                <a:r>
                  <a:rPr lang="en-US" sz="1100" b="0" dirty="0">
                    <a:latin typeface="+mj-lt"/>
                  </a:rPr>
                  <a:t>KXN</a:t>
                </a:r>
                <a:r>
                  <a:rPr lang="mk-MK" sz="1100" b="0" dirty="0">
                    <a:latin typeface="+mj-lt"/>
                  </a:rPr>
                  <a:t> стандардот за управување со автоматика во објектите, </a:t>
                </a:r>
                <a:r>
                  <a:rPr lang="en-US" sz="1100" b="0" dirty="0">
                    <a:latin typeface="+mj-lt"/>
                  </a:rPr>
                  <a:t>Inim Electronics</a:t>
                </a:r>
                <a:r>
                  <a:rPr lang="mk-MK" sz="1100" b="0" dirty="0">
                    <a:latin typeface="+mj-lt"/>
                  </a:rPr>
                  <a:t> разви сопствен модул за директно спојување на </a:t>
                </a:r>
                <a:r>
                  <a:rPr lang="en-US" sz="1100" b="0" dirty="0" err="1">
                    <a:latin typeface="+mj-lt"/>
                  </a:rPr>
                  <a:t>SmartLiving</a:t>
                </a:r>
                <a:r>
                  <a:rPr lang="en-US" sz="1100" b="0" dirty="0">
                    <a:latin typeface="+mj-lt"/>
                  </a:rPr>
                  <a:t> </a:t>
                </a:r>
                <a:r>
                  <a:rPr lang="mk-MK" sz="1100" b="0" dirty="0">
                    <a:latin typeface="+mj-lt"/>
                  </a:rPr>
                  <a:t> централите на било кој </a:t>
                </a:r>
                <a:r>
                  <a:rPr lang="en-US" sz="1100" b="0" dirty="0">
                    <a:latin typeface="+mj-lt"/>
                  </a:rPr>
                  <a:t>KXN </a:t>
                </a:r>
                <a:r>
                  <a:rPr lang="mk-MK" sz="1100" b="0" dirty="0">
                    <a:latin typeface="+mj-lt"/>
                  </a:rPr>
                  <a:t>систем.</a:t>
                </a:r>
                <a:endParaRPr lang="en-US" sz="1200" b="0" dirty="0">
                  <a:latin typeface="+mj-lt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EAADBA8-8E12-4EBC-993E-6539FE16FDCA}"/>
                </a:ext>
              </a:extLst>
            </p:cNvPr>
            <p:cNvGrpSpPr/>
            <p:nvPr/>
          </p:nvGrpSpPr>
          <p:grpSpPr>
            <a:xfrm>
              <a:off x="3319265" y="3852805"/>
              <a:ext cx="5824735" cy="1015663"/>
              <a:chOff x="4804883" y="2704664"/>
              <a:chExt cx="5824735" cy="1015663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56CF4AAD-7FAE-46AE-903D-59D37AAC4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4883" y="2913709"/>
                <a:ext cx="1080000" cy="617760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C73E260-8247-4294-945F-6F94BA9E9F4D}"/>
                  </a:ext>
                </a:extLst>
              </p:cNvPr>
              <p:cNvSpPr txBox="1"/>
              <p:nvPr/>
            </p:nvSpPr>
            <p:spPr>
              <a:xfrm>
                <a:off x="6037064" y="2704664"/>
                <a:ext cx="459255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latin typeface="+mj-lt"/>
                  </a:rPr>
                  <a:t>Комплетна контрола врз уредите во домот</a:t>
                </a:r>
                <a:br>
                  <a:rPr lang="ru-RU" sz="1600" dirty="0">
                    <a:latin typeface="+mj-lt"/>
                  </a:rPr>
                </a:br>
                <a:r>
                  <a:rPr lang="mk-MK" sz="1100" b="0" dirty="0">
                    <a:latin typeface="+mj-lt"/>
                  </a:rPr>
                  <a:t>За директно управување со големите потрошувачи во домот (машина за перење, сушење, фурни, машини за миење садови и др.) со дополнителна контрола над потрошувачката за намалување на трошоците</a:t>
                </a:r>
                <a:endParaRPr lang="en-US" sz="1200" b="0" dirty="0">
                  <a:latin typeface="+mj-lt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05FE512-48BF-45E8-82F4-53543E114626}"/>
                </a:ext>
              </a:extLst>
            </p:cNvPr>
            <p:cNvGrpSpPr/>
            <p:nvPr/>
          </p:nvGrpSpPr>
          <p:grpSpPr>
            <a:xfrm>
              <a:off x="3253513" y="4931693"/>
              <a:ext cx="5890487" cy="1261884"/>
              <a:chOff x="4834119" y="2655632"/>
              <a:chExt cx="5890487" cy="1261884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997D0857-D29E-4449-8A72-331A92E8F6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4119" y="2834774"/>
                <a:ext cx="1232181" cy="903600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AC679D1-F84D-4897-A4B8-9359E98C8DFA}"/>
                  </a:ext>
                </a:extLst>
              </p:cNvPr>
              <p:cNvSpPr txBox="1"/>
              <p:nvPr/>
            </p:nvSpPr>
            <p:spPr>
              <a:xfrm>
                <a:off x="6142391" y="2655632"/>
                <a:ext cx="4582215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k-MK" sz="1600" dirty="0">
                    <a:latin typeface="+mj-lt"/>
                  </a:rPr>
                  <a:t>Контрола врз системот без разлика на уредот</a:t>
                </a:r>
                <a:br>
                  <a:rPr lang="ru-RU" sz="1600" dirty="0">
                    <a:latin typeface="+mj-lt"/>
                  </a:rPr>
                </a:br>
                <a:r>
                  <a:rPr lang="en-US" sz="1100" b="0" dirty="0" err="1">
                    <a:latin typeface="+mj-lt"/>
                  </a:rPr>
                  <a:t>AlienMobile</a:t>
                </a:r>
                <a:r>
                  <a:rPr lang="en-US" sz="1100" b="0" dirty="0">
                    <a:latin typeface="+mj-lt"/>
                  </a:rPr>
                  <a:t> </a:t>
                </a:r>
                <a:r>
                  <a:rPr lang="mk-MK" sz="1100" b="0" dirty="0">
                    <a:latin typeface="+mj-lt"/>
                  </a:rPr>
                  <a:t>е основниот </a:t>
                </a:r>
                <a:r>
                  <a:rPr lang="mk-MK" sz="1100" b="0" dirty="0" err="1">
                    <a:latin typeface="+mj-lt"/>
                  </a:rPr>
                  <a:t>интерферјс</a:t>
                </a:r>
                <a:r>
                  <a:rPr lang="mk-MK" sz="1100" b="0" dirty="0">
                    <a:latin typeface="+mj-lt"/>
                  </a:rPr>
                  <a:t> за далечинска контрола врз </a:t>
                </a:r>
                <a:r>
                  <a:rPr lang="en-US" sz="1100" b="0" dirty="0" err="1">
                    <a:latin typeface="+mj-lt"/>
                  </a:rPr>
                  <a:t>SmartLiving</a:t>
                </a:r>
                <a:r>
                  <a:rPr lang="en-US" sz="1100" b="0" dirty="0">
                    <a:latin typeface="+mj-lt"/>
                  </a:rPr>
                  <a:t> </a:t>
                </a:r>
                <a:r>
                  <a:rPr lang="mk-MK" sz="1100" b="0" dirty="0">
                    <a:latin typeface="+mj-lt"/>
                  </a:rPr>
                  <a:t>алармните централи. Овозможува следење на тековната состојба, управување со системот во реално време и контрола </a:t>
                </a:r>
                <a:r>
                  <a:rPr lang="mk-MK" sz="1100" b="0" dirty="0" err="1">
                    <a:latin typeface="+mj-lt"/>
                  </a:rPr>
                  <a:t>вз</a:t>
                </a:r>
                <a:r>
                  <a:rPr lang="mk-MK" sz="1100" b="0" dirty="0">
                    <a:latin typeface="+mj-lt"/>
                  </a:rPr>
                  <a:t> поставките</a:t>
                </a:r>
                <a:endParaRPr lang="en-US" sz="1100" b="0" dirty="0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6710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73C9FD-95BE-4A29-818C-0239F72EFFC2}"/>
              </a:ext>
            </a:extLst>
          </p:cNvPr>
          <p:cNvSpPr txBox="1">
            <a:spLocks/>
          </p:cNvSpPr>
          <p:nvPr/>
        </p:nvSpPr>
        <p:spPr>
          <a:xfrm>
            <a:off x="-1524000" y="548680"/>
            <a:ext cx="12192000" cy="646584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ru-RU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Контрола на пристап и ЕРВ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BF47324F-9A40-4A5B-8362-E99148ED16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07000" y="1195265"/>
            <a:ext cx="4125589" cy="5297611"/>
            <a:chOff x="2744" y="935"/>
            <a:chExt cx="2457" cy="3155"/>
          </a:xfrm>
        </p:grpSpPr>
        <p:sp>
          <p:nvSpPr>
            <p:cNvPr id="10" name="AutoShape 7">
              <a:extLst>
                <a:ext uri="{FF2B5EF4-FFF2-40B4-BE49-F238E27FC236}">
                  <a16:creationId xmlns:a16="http://schemas.microsoft.com/office/drawing/2014/main" id="{DD1F10AB-6B70-4A48-9D14-9C8B2642A3A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44" y="935"/>
              <a:ext cx="2457" cy="3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81" name="Picture 9">
              <a:extLst>
                <a:ext uri="{FF2B5EF4-FFF2-40B4-BE49-F238E27FC236}">
                  <a16:creationId xmlns:a16="http://schemas.microsoft.com/office/drawing/2014/main" id="{7CD563DC-518F-4BC9-B0BF-F546E7F592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935"/>
              <a:ext cx="2463" cy="3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1FBB94C-1B1B-4E5B-B42B-FC5278158F75}"/>
              </a:ext>
            </a:extLst>
          </p:cNvPr>
          <p:cNvSpPr txBox="1"/>
          <p:nvPr/>
        </p:nvSpPr>
        <p:spPr>
          <a:xfrm>
            <a:off x="6259905" y="3336238"/>
            <a:ext cx="29077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EN 5013</a:t>
            </a:r>
            <a:r>
              <a:rPr lang="mk-MK" sz="2000" dirty="0">
                <a:latin typeface="+mn-lt"/>
              </a:rPr>
              <a:t>3 е важечката</a:t>
            </a:r>
            <a:br>
              <a:rPr lang="mk-MK" sz="2000" dirty="0">
                <a:latin typeface="+mn-lt"/>
              </a:rPr>
            </a:br>
            <a:r>
              <a:rPr lang="mk-MK" sz="2000" dirty="0">
                <a:latin typeface="+mn-lt"/>
              </a:rPr>
              <a:t>норма за Системи за </a:t>
            </a:r>
            <a:br>
              <a:rPr lang="mk-MK" sz="2000" dirty="0">
                <a:latin typeface="+mn-lt"/>
              </a:rPr>
            </a:br>
            <a:r>
              <a:rPr lang="mk-MK" sz="2000" dirty="0">
                <a:latin typeface="+mn-lt"/>
              </a:rPr>
              <a:t>Контрола на Пристап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587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73C9FD-95BE-4A29-818C-0239F72EFFC2}"/>
              </a:ext>
            </a:extLst>
          </p:cNvPr>
          <p:cNvSpPr txBox="1">
            <a:spLocks/>
          </p:cNvSpPr>
          <p:nvPr/>
        </p:nvSpPr>
        <p:spPr>
          <a:xfrm>
            <a:off x="0" y="838201"/>
            <a:ext cx="9144000" cy="1294655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mk-MK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Предности на интегриран систем за Контрола на Пристап и ЕРВ</a:t>
            </a:r>
            <a:endParaRPr lang="ru-RU" sz="4000" b="0" kern="0" dirty="0">
              <a:solidFill>
                <a:srgbClr val="3399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A1D9B-3E84-4192-B255-9CD30178DAE1}"/>
              </a:ext>
            </a:extLst>
          </p:cNvPr>
          <p:cNvSpPr txBox="1"/>
          <p:nvPr/>
        </p:nvSpPr>
        <p:spPr>
          <a:xfrm>
            <a:off x="0" y="2797208"/>
            <a:ext cx="42220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Единствено внесување и управување со податоците за вработените и за двата системи</a:t>
            </a:r>
          </a:p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Комплетна евиденција на сите активности во двата системи на едно место</a:t>
            </a:r>
          </a:p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Дефинирање на привилегии или пристап за групи на вработени со исти или слични задолженија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B492D3-9BB7-4106-9350-77EA71C11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36" y="2719882"/>
            <a:ext cx="4873448" cy="273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956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373927-7F66-4E91-A35F-5732D55C6C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778" y="2766194"/>
            <a:ext cx="5502440" cy="262816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273C9FD-95BE-4A29-818C-0239F72EFFC2}"/>
              </a:ext>
            </a:extLst>
          </p:cNvPr>
          <p:cNvSpPr txBox="1">
            <a:spLocks/>
          </p:cNvSpPr>
          <p:nvPr/>
        </p:nvSpPr>
        <p:spPr>
          <a:xfrm>
            <a:off x="152401" y="838201"/>
            <a:ext cx="8839200" cy="646584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ru-RU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Едноставност при имплементација</a:t>
            </a:r>
            <a:r>
              <a:rPr lang="en-US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mk-MK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проширување</a:t>
            </a:r>
            <a:endParaRPr lang="ru-RU" sz="4000" b="0" kern="0" dirty="0">
              <a:solidFill>
                <a:srgbClr val="3399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A1D9B-3E84-4192-B255-9CD30178DAE1}"/>
              </a:ext>
            </a:extLst>
          </p:cNvPr>
          <p:cNvSpPr txBox="1"/>
          <p:nvPr/>
        </p:nvSpPr>
        <p:spPr>
          <a:xfrm>
            <a:off x="152398" y="5085184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Локално поставување (во безбедна зона) за да се намали </a:t>
            </a:r>
            <a:r>
              <a:rPr lang="mk-MK" sz="1800" b="0" kern="0" dirty="0" err="1">
                <a:latin typeface="+mn-lt"/>
              </a:rPr>
              <a:t>каблирањето</a:t>
            </a:r>
            <a:endParaRPr lang="en-US" sz="1800" b="0" kern="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Најчестата конфигурација предвидува контролери за 1, 2 и 4 врати (според број на </a:t>
            </a:r>
            <a:r>
              <a:rPr lang="mk-MK" sz="1800" b="0" kern="0" dirty="0" err="1">
                <a:latin typeface="+mn-lt"/>
              </a:rPr>
              <a:t>релеа</a:t>
            </a:r>
            <a:r>
              <a:rPr lang="mk-MK" sz="1800" b="0" kern="0" dirty="0">
                <a:latin typeface="+mn-lt"/>
              </a:rPr>
              <a:t>);</a:t>
            </a:r>
          </a:p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Локално напојување за да се избегнат проблемите со пад на напонот</a:t>
            </a:r>
          </a:p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Резервно батериско напојување за безбедност и кога ќе снема струја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DA8D962-7FE1-498A-A7DB-FE42C68DB18F}"/>
              </a:ext>
            </a:extLst>
          </p:cNvPr>
          <p:cNvSpPr txBox="1">
            <a:spLocks noChangeArrowheads="1"/>
          </p:cNvSpPr>
          <p:nvPr/>
        </p:nvSpPr>
        <p:spPr>
          <a:xfrm>
            <a:off x="-1" y="2046995"/>
            <a:ext cx="9143999" cy="489477"/>
          </a:xfrm>
          <a:prstGeom prst="rect">
            <a:avLst/>
          </a:prstGeom>
        </p:spPr>
        <p:txBody>
          <a:bodyPr/>
          <a:lstStyle/>
          <a:p>
            <a:pPr algn="ctr" fontAlgn="ctr"/>
            <a:r>
              <a:rPr lang="en-US" sz="2600" b="0" kern="0" dirty="0">
                <a:latin typeface="+mn-lt"/>
              </a:rPr>
              <a:t>RS485 </a:t>
            </a:r>
            <a:r>
              <a:rPr lang="mk-MK" sz="2600" b="0" kern="0" dirty="0">
                <a:latin typeface="+mn-lt"/>
              </a:rPr>
              <a:t>и </a:t>
            </a:r>
            <a:r>
              <a:rPr lang="en-US" sz="2600" b="0" kern="0" dirty="0">
                <a:latin typeface="+mn-lt"/>
              </a:rPr>
              <a:t>TCP/IP</a:t>
            </a:r>
            <a:r>
              <a:rPr lang="mk-MK" sz="2600" b="0" kern="0" dirty="0">
                <a:latin typeface="+mn-lt"/>
              </a:rPr>
              <a:t> ја овозможуваат дистрибуцијата на елементите во просторот</a:t>
            </a:r>
          </a:p>
        </p:txBody>
      </p:sp>
    </p:spTree>
    <p:extLst>
      <p:ext uri="{BB962C8B-B14F-4D97-AF65-F5344CB8AC3E}">
        <p14:creationId xmlns:p14="http://schemas.microsoft.com/office/powerpoint/2010/main" val="1631435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73C9FD-95BE-4A29-818C-0239F72EFFC2}"/>
              </a:ext>
            </a:extLst>
          </p:cNvPr>
          <p:cNvSpPr txBox="1">
            <a:spLocks/>
          </p:cNvSpPr>
          <p:nvPr/>
        </p:nvSpPr>
        <p:spPr>
          <a:xfrm>
            <a:off x="152401" y="838201"/>
            <a:ext cx="8839200" cy="646584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ru-RU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Флексибилност </a:t>
            </a:r>
            <a:r>
              <a:rPr lang="ru-RU" sz="4000" b="0" kern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при проширување </a:t>
            </a:r>
            <a:endParaRPr lang="ru-RU" sz="4000" b="0" kern="0" dirty="0">
              <a:solidFill>
                <a:srgbClr val="3399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DA8D962-7FE1-498A-A7DB-FE42C68DB18F}"/>
              </a:ext>
            </a:extLst>
          </p:cNvPr>
          <p:cNvSpPr txBox="1">
            <a:spLocks noChangeArrowheads="1"/>
          </p:cNvSpPr>
          <p:nvPr/>
        </p:nvSpPr>
        <p:spPr>
          <a:xfrm>
            <a:off x="-306288" y="1599643"/>
            <a:ext cx="9756577" cy="489477"/>
          </a:xfrm>
          <a:prstGeom prst="rect">
            <a:avLst/>
          </a:prstGeom>
        </p:spPr>
        <p:txBody>
          <a:bodyPr/>
          <a:lstStyle/>
          <a:p>
            <a:pPr algn="ctr" fontAlgn="ctr"/>
            <a:r>
              <a:rPr lang="mk-MK" sz="2600" b="0" kern="0" dirty="0">
                <a:latin typeface="+mn-lt"/>
              </a:rPr>
              <a:t>Зголемување на опремата, но и бројот на корисниците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A1D9B-3E84-4192-B255-9CD30178DAE1}"/>
              </a:ext>
            </a:extLst>
          </p:cNvPr>
          <p:cNvSpPr txBox="1"/>
          <p:nvPr/>
        </p:nvSpPr>
        <p:spPr>
          <a:xfrm>
            <a:off x="152401" y="2571871"/>
            <a:ext cx="36275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Системот, првенствено софтверот, мора да биде во можност да поддржи зголемување на опремата</a:t>
            </a:r>
          </a:p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Софтверот да ги поддржи и новите вработени и зголемувањето на нивниот број;</a:t>
            </a:r>
          </a:p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Да се овозможи користење на различни технологии на картички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6EFDD1-89E7-4131-93D9-EC3E1E5BF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49" y="2703574"/>
            <a:ext cx="5115230" cy="287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204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73C9FD-95BE-4A29-818C-0239F72EFFC2}"/>
              </a:ext>
            </a:extLst>
          </p:cNvPr>
          <p:cNvSpPr txBox="1">
            <a:spLocks/>
          </p:cNvSpPr>
          <p:nvPr/>
        </p:nvSpPr>
        <p:spPr>
          <a:xfrm>
            <a:off x="1" y="838201"/>
            <a:ext cx="9144000" cy="646584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ru-RU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Едноставност при одржувањето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DA8D962-7FE1-498A-A7DB-FE42C68DB18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599643"/>
            <a:ext cx="9144000" cy="489477"/>
          </a:xfrm>
          <a:prstGeom prst="rect">
            <a:avLst/>
          </a:prstGeom>
        </p:spPr>
        <p:txBody>
          <a:bodyPr/>
          <a:lstStyle/>
          <a:p>
            <a:pPr algn="ctr" fontAlgn="ctr"/>
            <a:r>
              <a:rPr lang="mk-MK" sz="2600" b="0" kern="0" dirty="0">
                <a:latin typeface="+mn-lt"/>
              </a:rPr>
              <a:t>Робусност на опремата за да </a:t>
            </a:r>
            <a:br>
              <a:rPr lang="mk-MK" sz="2600" b="0" kern="0" dirty="0">
                <a:latin typeface="+mn-lt"/>
              </a:rPr>
            </a:br>
            <a:r>
              <a:rPr lang="mk-MK" sz="2600" b="0" kern="0" dirty="0">
                <a:latin typeface="+mn-lt"/>
              </a:rPr>
              <a:t>издржи тековното работење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A1D9B-3E84-4192-B255-9CD30178DAE1}"/>
              </a:ext>
            </a:extLst>
          </p:cNvPr>
          <p:cNvSpPr txBox="1"/>
          <p:nvPr/>
        </p:nvSpPr>
        <p:spPr>
          <a:xfrm>
            <a:off x="-32215" y="2471985"/>
            <a:ext cx="35037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Локализирани елементи кои подлежат на проверка;</a:t>
            </a:r>
          </a:p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Добрата заштита од вода/влага/прашина осигурува помала потреба од одржување и подолга употреба на системот.</a:t>
            </a:r>
          </a:p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Запис за сите активност во системот (ревизорски траг) за поедноставување на дијагностицирањето, но и за одредување на одговорноста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7DD16E-3541-4920-BD9F-8ED4440860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134252"/>
            <a:ext cx="5735116" cy="23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197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DD8044-26B9-4684-83C9-180092370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55" y="2090610"/>
            <a:ext cx="4093046" cy="409304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273C9FD-95BE-4A29-818C-0239F72EFFC2}"/>
              </a:ext>
            </a:extLst>
          </p:cNvPr>
          <p:cNvSpPr txBox="1">
            <a:spLocks/>
          </p:cNvSpPr>
          <p:nvPr/>
        </p:nvSpPr>
        <p:spPr>
          <a:xfrm>
            <a:off x="152401" y="838201"/>
            <a:ext cx="8839200" cy="646584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ru-RU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Долгорочни заштеди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DA8D962-7FE1-498A-A7DB-FE42C68DB18F}"/>
              </a:ext>
            </a:extLst>
          </p:cNvPr>
          <p:cNvSpPr txBox="1">
            <a:spLocks noChangeArrowheads="1"/>
          </p:cNvSpPr>
          <p:nvPr/>
        </p:nvSpPr>
        <p:spPr>
          <a:xfrm>
            <a:off x="35495" y="1542960"/>
            <a:ext cx="9108505" cy="489477"/>
          </a:xfrm>
          <a:prstGeom prst="rect">
            <a:avLst/>
          </a:prstGeom>
        </p:spPr>
        <p:txBody>
          <a:bodyPr/>
          <a:lstStyle/>
          <a:p>
            <a:pPr algn="ctr" fontAlgn="ctr"/>
            <a:r>
              <a:rPr lang="mk-MK" sz="2600" b="0" kern="0" dirty="0">
                <a:latin typeface="+mn-lt"/>
              </a:rPr>
              <a:t>Ограничување и следење на вработените и посетителите низ просторот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A1D9B-3E84-4192-B255-9CD30178DAE1}"/>
              </a:ext>
            </a:extLst>
          </p:cNvPr>
          <p:cNvSpPr txBox="1"/>
          <p:nvPr/>
        </p:nvSpPr>
        <p:spPr>
          <a:xfrm>
            <a:off x="35496" y="2428973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Следење на движењето на вработените низ просторот во функција на намалување на неовластените влегувања и предизвикување штета</a:t>
            </a:r>
            <a:endParaRPr lang="en-US" sz="1800" b="0" kern="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Поедноставување на движењето на посетители на објектот, без потреба од физичка придружба</a:t>
            </a:r>
          </a:p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Намалување на „измамите“ преку фотографирање на настани (пристигање/заминување кај системот за ЕРВ)</a:t>
            </a:r>
          </a:p>
        </p:txBody>
      </p:sp>
    </p:spTree>
    <p:extLst>
      <p:ext uri="{BB962C8B-B14F-4D97-AF65-F5344CB8AC3E}">
        <p14:creationId xmlns:p14="http://schemas.microsoft.com/office/powerpoint/2010/main" val="16136830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73C9FD-95BE-4A29-818C-0239F72EFFC2}"/>
              </a:ext>
            </a:extLst>
          </p:cNvPr>
          <p:cNvSpPr txBox="1">
            <a:spLocks/>
          </p:cNvSpPr>
          <p:nvPr/>
        </p:nvSpPr>
        <p:spPr>
          <a:xfrm>
            <a:off x="152401" y="838201"/>
            <a:ext cx="8839200" cy="646584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ru-RU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Намалување на тековните трошоци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DA8D962-7FE1-498A-A7DB-FE42C68DB18F}"/>
              </a:ext>
            </a:extLst>
          </p:cNvPr>
          <p:cNvSpPr txBox="1">
            <a:spLocks noChangeArrowheads="1"/>
          </p:cNvSpPr>
          <p:nvPr/>
        </p:nvSpPr>
        <p:spPr>
          <a:xfrm>
            <a:off x="-306288" y="1599643"/>
            <a:ext cx="9756577" cy="489477"/>
          </a:xfrm>
          <a:prstGeom prst="rect">
            <a:avLst/>
          </a:prstGeom>
        </p:spPr>
        <p:txBody>
          <a:bodyPr/>
          <a:lstStyle/>
          <a:p>
            <a:pPr algn="ctr" fontAlgn="ctr"/>
            <a:r>
              <a:rPr lang="mk-MK" sz="2600" b="0" kern="0" dirty="0">
                <a:latin typeface="+mn-lt"/>
              </a:rPr>
              <a:t>Заштеда на време преку забрзување на движењето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A1D9B-3E84-4192-B255-9CD30178DAE1}"/>
              </a:ext>
            </a:extLst>
          </p:cNvPr>
          <p:cNvSpPr txBox="1"/>
          <p:nvPr/>
        </p:nvSpPr>
        <p:spPr>
          <a:xfrm>
            <a:off x="35496" y="2203977"/>
            <a:ext cx="49685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Забрзување на времето на минување без потреба од чување на клучеви од сите простории</a:t>
            </a:r>
            <a:endParaRPr lang="en-US" sz="1800" b="0" kern="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Намалување на времето кое вработените го поминуваат во придружување на посетителите низ објекти од среден или низок ризик</a:t>
            </a:r>
          </a:p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Ефикасно следење на времето поминато на работа во насока на следење на продуктивноста и автоматизирање на изработката на извештаите</a:t>
            </a:r>
          </a:p>
          <a:p>
            <a:pPr marL="285750" indent="-285750">
              <a:buFontTx/>
              <a:buChar char="-"/>
            </a:pPr>
            <a:r>
              <a:rPr lang="mk-MK" sz="1800" b="0" kern="0" dirty="0">
                <a:latin typeface="+mn-lt"/>
              </a:rPr>
              <a:t>Можност да им се дозволат, како стимулација, на вработените новите модели на работно време за </a:t>
            </a:r>
            <a:r>
              <a:rPr lang="mk-MK" sz="1800" b="0" kern="0" dirty="0" err="1">
                <a:latin typeface="+mn-lt"/>
              </a:rPr>
              <a:t>пог</a:t>
            </a:r>
            <a:r>
              <a:rPr lang="en-US" sz="1800" b="0" kern="0" dirty="0">
                <a:latin typeface="+mn-lt"/>
              </a:rPr>
              <a:t>o</a:t>
            </a:r>
            <a:r>
              <a:rPr lang="mk-MK" sz="1800" b="0" kern="0" dirty="0">
                <a:latin typeface="+mn-lt"/>
              </a:rPr>
              <a:t>лема продуктивност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E39B02-0E31-4631-95D0-71A5F6A59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52544"/>
            <a:ext cx="3681073" cy="2150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9443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79512" y="1772816"/>
            <a:ext cx="8839200" cy="4608512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mk-MK" sz="2600" b="0" kern="0" dirty="0">
                <a:latin typeface="+mn-lt"/>
                <a:sym typeface="Symbol" pitchFamily="18" charset="2"/>
              </a:rPr>
              <a:t>Сите уреди мора да подлежат на општите </a:t>
            </a:r>
            <a:r>
              <a:rPr lang="en-US" sz="2600" b="0" kern="0" dirty="0">
                <a:latin typeface="+mn-lt"/>
                <a:sym typeface="Symbol" pitchFamily="18" charset="2"/>
              </a:rPr>
              <a:t>EN </a:t>
            </a:r>
            <a:r>
              <a:rPr lang="mk-MK" sz="2600" b="0" kern="0" dirty="0">
                <a:latin typeface="+mn-lt"/>
                <a:sym typeface="Symbol" pitchFamily="18" charset="2"/>
              </a:rPr>
              <a:t>норми за електрична безбедност</a:t>
            </a:r>
            <a:endParaRPr lang="hr-HR" sz="2600" b="0" kern="0" dirty="0">
              <a:latin typeface="+mn-lt"/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mk-MK" sz="2600" b="0" kern="0" dirty="0">
                <a:latin typeface="+mn-lt"/>
                <a:sym typeface="Symbol" pitchFamily="18" charset="2"/>
              </a:rPr>
              <a:t>Не постои општ пропишан правилник за проектирање</a:t>
            </a:r>
            <a:endParaRPr lang="hr-HR" sz="2600" b="0" kern="0" dirty="0">
              <a:latin typeface="+mn-lt"/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ru-RU" sz="2600" b="0" kern="0" dirty="0">
                <a:latin typeface="+mn-lt"/>
                <a:sym typeface="Symbol" pitchFamily="18" charset="2"/>
              </a:rPr>
              <a:t>Закон за Заштита на Лични Податоци, </a:t>
            </a:r>
            <a:br>
              <a:rPr lang="ru-RU" sz="2600" b="0" kern="0" dirty="0">
                <a:latin typeface="+mn-lt"/>
                <a:sym typeface="Symbol" pitchFamily="18" charset="2"/>
              </a:rPr>
            </a:br>
            <a:r>
              <a:rPr lang="ru-RU" sz="2600" b="0" kern="0" dirty="0">
                <a:latin typeface="+mn-lt"/>
                <a:sym typeface="Symbol" pitchFamily="18" charset="2"/>
              </a:rPr>
              <a:t>- Член 9 (a, б и в) и Правилник за содржината и формата на актот за начинот на вршење на видео надзор</a:t>
            </a:r>
            <a:r>
              <a:rPr lang="mk-MK" sz="2600" b="0" kern="0" dirty="0">
                <a:latin typeface="+mn-lt"/>
                <a:sym typeface="Symbol" pitchFamily="18" charset="2"/>
              </a:rPr>
              <a:t> - за видеонадзор</a:t>
            </a:r>
            <a:br>
              <a:rPr lang="mk-MK" sz="2600" b="0" kern="0" dirty="0">
                <a:latin typeface="+mn-lt"/>
                <a:sym typeface="Symbol" pitchFamily="18" charset="2"/>
              </a:rPr>
            </a:br>
            <a:r>
              <a:rPr lang="mk-MK" sz="2600" b="0" kern="0" dirty="0">
                <a:latin typeface="+mn-lt"/>
                <a:sym typeface="Symbol" pitchFamily="18" charset="2"/>
              </a:rPr>
              <a:t>- Прописите за чување на матичните броеви – евиденција на работно време</a:t>
            </a:r>
            <a:br>
              <a:rPr lang="mk-MK" sz="2600" b="0" kern="0" dirty="0">
                <a:latin typeface="+mn-lt"/>
                <a:sym typeface="Symbol" pitchFamily="18" charset="2"/>
              </a:rPr>
            </a:br>
            <a:r>
              <a:rPr lang="mk-MK" sz="2600" b="0" kern="0" dirty="0">
                <a:latin typeface="+mn-lt"/>
                <a:sym typeface="Symbol" pitchFamily="18" charset="2"/>
              </a:rPr>
              <a:t>- Обврска на инсталатерот и инвеститорот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mk-MK" sz="2600" b="0" kern="0" dirty="0">
                <a:latin typeface="+mn-lt"/>
                <a:sym typeface="Symbol" pitchFamily="18" charset="2"/>
              </a:rPr>
              <a:t>Лиценци за техничко обезбедување</a:t>
            </a:r>
            <a:endParaRPr lang="hr-HR" sz="2600" b="0" kern="0" dirty="0">
              <a:latin typeface="+mn-lt"/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endParaRPr lang="hr-HR" sz="2600" b="0" kern="0" dirty="0">
              <a:latin typeface="+mn-lt"/>
              <a:sym typeface="Symbol" pitchFamily="18" charset="2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1" y="838201"/>
            <a:ext cx="8839200" cy="64658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mk-MK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Норми кај сигурносните системи</a:t>
            </a:r>
            <a:endParaRPr lang="hr-HR" sz="4000" b="0" kern="0" dirty="0">
              <a:solidFill>
                <a:srgbClr val="33996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8878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19">
            <a:extLst>
              <a:ext uri="{FF2B5EF4-FFF2-40B4-BE49-F238E27FC236}">
                <a16:creationId xmlns:a16="http://schemas.microsoft.com/office/drawing/2014/main" id="{2D631E40-F51C-4828-B23B-DF903513296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30296" y="1573888"/>
            <a:ext cx="0" cy="3710227"/>
          </a:xfrm>
          <a:prstGeom prst="line">
            <a:avLst/>
          </a:prstGeom>
          <a:ln w="19050"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1">
            <a:extLst>
              <a:ext uri="{FF2B5EF4-FFF2-40B4-BE49-F238E27FC236}">
                <a16:creationId xmlns:a16="http://schemas.microsoft.com/office/drawing/2014/main" id="{D4BDCD00-BA97-40D8-93CD-0A9CA931BE1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1920" y="3429000"/>
            <a:ext cx="2636520" cy="0"/>
          </a:xfrm>
          <a:prstGeom prst="line">
            <a:avLst/>
          </a:prstGeom>
          <a:ln w="19050"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C7A2A-9B3A-4027-8D96-95654C91A893}"/>
              </a:ext>
            </a:extLst>
          </p:cNvPr>
          <p:cNvGrpSpPr/>
          <p:nvPr/>
        </p:nvGrpSpPr>
        <p:grpSpPr>
          <a:xfrm>
            <a:off x="3244691" y="1317562"/>
            <a:ext cx="5796136" cy="4222875"/>
            <a:chOff x="3347864" y="1355485"/>
            <a:chExt cx="5796136" cy="422287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0B00B24-9765-4973-B37D-AFBA3AA05FE6}"/>
                </a:ext>
              </a:extLst>
            </p:cNvPr>
            <p:cNvGrpSpPr/>
            <p:nvPr/>
          </p:nvGrpSpPr>
          <p:grpSpPr>
            <a:xfrm>
              <a:off x="3347864" y="1355485"/>
              <a:ext cx="5796136" cy="677108"/>
              <a:chOff x="4928262" y="1129552"/>
              <a:chExt cx="5796136" cy="67710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4C958D7-FD25-42D2-A315-B31C61429B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8262" y="1140506"/>
                <a:ext cx="1081080" cy="65520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928B54-9E8B-4686-96BA-D851F0E6B7A7}"/>
                  </a:ext>
                </a:extLst>
              </p:cNvPr>
              <p:cNvSpPr txBox="1"/>
              <p:nvPr/>
            </p:nvSpPr>
            <p:spPr>
              <a:xfrm>
                <a:off x="6009342" y="1129552"/>
                <a:ext cx="471505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k-MK" sz="1600" dirty="0">
                    <a:latin typeface="+mj-lt"/>
                  </a:rPr>
                  <a:t>Произведено и сертифицирано во ЕУ</a:t>
                </a:r>
                <a:br>
                  <a:rPr lang="ru-RU" sz="1600" dirty="0">
                    <a:latin typeface="+mj-lt"/>
                  </a:rPr>
                </a:br>
                <a:r>
                  <a:rPr lang="mk-MK" sz="1100" b="0" dirty="0">
                    <a:latin typeface="+mj-lt"/>
                  </a:rPr>
                  <a:t>Главното производство на </a:t>
                </a:r>
                <a:r>
                  <a:rPr lang="en-US" sz="1100" b="0" dirty="0">
                    <a:latin typeface="+mj-lt"/>
                  </a:rPr>
                  <a:t>Jantar</a:t>
                </a:r>
                <a:r>
                  <a:rPr lang="mk-MK" sz="1100" b="0" dirty="0">
                    <a:latin typeface="+mj-lt"/>
                  </a:rPr>
                  <a:t> е во ЕУ и сертифицирано според </a:t>
                </a:r>
                <a:r>
                  <a:rPr lang="en-US" sz="1100" b="0" dirty="0">
                    <a:latin typeface="+mj-lt"/>
                  </a:rPr>
                  <a:t>EN</a:t>
                </a:r>
                <a:r>
                  <a:rPr lang="mk-MK" sz="1100" b="0" dirty="0">
                    <a:latin typeface="+mj-lt"/>
                  </a:rPr>
                  <a:t> нормите. </a:t>
                </a:r>
                <a:endParaRPr lang="en-US" sz="1200" b="0" dirty="0">
                  <a:latin typeface="+mj-lt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F1C0FC4-1F92-4A5D-B58F-5D15DC239092}"/>
                </a:ext>
              </a:extLst>
            </p:cNvPr>
            <p:cNvGrpSpPr/>
            <p:nvPr/>
          </p:nvGrpSpPr>
          <p:grpSpPr>
            <a:xfrm>
              <a:off x="3584293" y="2116890"/>
              <a:ext cx="5559707" cy="1015663"/>
              <a:chOff x="5148161" y="1168251"/>
              <a:chExt cx="5559707" cy="1015663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BA91636-588D-477F-A896-C7289BDE07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8161" y="1348482"/>
                <a:ext cx="599832" cy="65520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9EBCBC-84AF-4CA6-9FCE-8CAE591147B7}"/>
                  </a:ext>
                </a:extLst>
              </p:cNvPr>
              <p:cNvSpPr txBox="1"/>
              <p:nvPr/>
            </p:nvSpPr>
            <p:spPr>
              <a:xfrm>
                <a:off x="5992812" y="1168251"/>
                <a:ext cx="471505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k-MK" sz="1600" dirty="0">
                    <a:latin typeface="+mj-lt"/>
                  </a:rPr>
                  <a:t>Флексибилност во проширувањето</a:t>
                </a:r>
                <a:br>
                  <a:rPr lang="ru-RU" sz="1600" dirty="0">
                    <a:latin typeface="+mj-lt"/>
                  </a:rPr>
                </a:br>
                <a:r>
                  <a:rPr lang="mk-MK" sz="1100" b="0" dirty="0">
                    <a:latin typeface="+mj-lt"/>
                  </a:rPr>
                  <a:t>Софтверските решенија на </a:t>
                </a:r>
                <a:r>
                  <a:rPr lang="en-US" sz="1100" b="0" dirty="0">
                    <a:latin typeface="+mj-lt"/>
                  </a:rPr>
                  <a:t>Jantar </a:t>
                </a:r>
                <a:r>
                  <a:rPr lang="mk-MK" sz="1100" b="0" dirty="0">
                    <a:latin typeface="+mj-lt"/>
                  </a:rPr>
                  <a:t>(</a:t>
                </a:r>
                <a:r>
                  <a:rPr lang="en-US" sz="1100" b="0" dirty="0" err="1">
                    <a:latin typeface="+mj-lt"/>
                  </a:rPr>
                  <a:t>Codeks</a:t>
                </a:r>
                <a:r>
                  <a:rPr lang="en-US" sz="1100" b="0" dirty="0">
                    <a:latin typeface="+mj-lt"/>
                  </a:rPr>
                  <a:t> AC</a:t>
                </a:r>
                <a:r>
                  <a:rPr lang="mk-MK" sz="1100" b="0" dirty="0">
                    <a:latin typeface="+mj-lt"/>
                  </a:rPr>
                  <a:t> и </a:t>
                </a:r>
                <a:r>
                  <a:rPr lang="en-US" sz="1100" b="0" dirty="0" err="1">
                    <a:latin typeface="+mj-lt"/>
                  </a:rPr>
                  <a:t>Codeks</a:t>
                </a:r>
                <a:r>
                  <a:rPr lang="en-US" sz="1100" b="0" dirty="0">
                    <a:latin typeface="+mj-lt"/>
                  </a:rPr>
                  <a:t> TA) </a:t>
                </a:r>
                <a:r>
                  <a:rPr lang="mk-MK" sz="1100" b="0" dirty="0">
                    <a:latin typeface="+mj-lt"/>
                  </a:rPr>
                  <a:t>овозможуваат неограничено проширување со опрема и корисници. При тоа софтверот за евиденција на работно време (</a:t>
                </a:r>
                <a:r>
                  <a:rPr lang="en-US" sz="1100" b="0" dirty="0" err="1">
                    <a:latin typeface="+mj-lt"/>
                  </a:rPr>
                  <a:t>Codeks</a:t>
                </a:r>
                <a:r>
                  <a:rPr lang="en-US" sz="1100" b="0" dirty="0">
                    <a:latin typeface="+mj-lt"/>
                  </a:rPr>
                  <a:t> TA)</a:t>
                </a:r>
                <a:r>
                  <a:rPr lang="mk-MK" sz="1100" b="0" dirty="0">
                    <a:latin typeface="+mj-lt"/>
                  </a:rPr>
                  <a:t> ги опфаќа сите функционалности и на контрола на пристап </a:t>
                </a:r>
                <a:endParaRPr lang="en-US" sz="1200" b="0" dirty="0">
                  <a:latin typeface="+mj-lt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FA182B2-39EF-4EA6-98E7-83159DFB0532}"/>
                </a:ext>
              </a:extLst>
            </p:cNvPr>
            <p:cNvGrpSpPr/>
            <p:nvPr/>
          </p:nvGrpSpPr>
          <p:grpSpPr>
            <a:xfrm>
              <a:off x="3667992" y="3216683"/>
              <a:ext cx="5476008" cy="1092607"/>
              <a:chOff x="5248390" y="1214190"/>
              <a:chExt cx="5476008" cy="1092607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A2F13EF2-5C7D-468D-878C-0D69506AEA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8390" y="1432893"/>
                <a:ext cx="432432" cy="655200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7516EC-286C-4919-ACB8-06472B764A2F}"/>
                  </a:ext>
                </a:extLst>
              </p:cNvPr>
              <p:cNvSpPr txBox="1"/>
              <p:nvPr/>
            </p:nvSpPr>
            <p:spPr>
              <a:xfrm>
                <a:off x="6009342" y="1214190"/>
                <a:ext cx="4715056" cy="1092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k-MK" sz="1600" dirty="0">
                    <a:latin typeface="+mj-lt"/>
                  </a:rPr>
                  <a:t>Високо ниво на отпорност на вода и прашина</a:t>
                </a:r>
                <a:br>
                  <a:rPr lang="ru-RU" sz="1600" dirty="0">
                    <a:latin typeface="+mj-lt"/>
                  </a:rPr>
                </a:br>
                <a:r>
                  <a:rPr lang="mk-MK" sz="1100" b="0" dirty="0">
                    <a:latin typeface="+mj-lt"/>
                  </a:rPr>
                  <a:t>Дизајнот на елементите (нивно заливање во задниот со смола) овозможува висока отпорност на вода и прашина што ги прави одлични за монтажа во речиси секоја ситуација . </a:t>
                </a:r>
                <a:endParaRPr lang="en-US" sz="1200" b="0" dirty="0">
                  <a:latin typeface="+mj-lt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6736FBA-18B3-41A0-9FA4-F250465C584D}"/>
                </a:ext>
              </a:extLst>
            </p:cNvPr>
            <p:cNvGrpSpPr/>
            <p:nvPr/>
          </p:nvGrpSpPr>
          <p:grpSpPr>
            <a:xfrm>
              <a:off x="3491227" y="4393420"/>
              <a:ext cx="5652773" cy="1184940"/>
              <a:chOff x="5071625" y="1214190"/>
              <a:chExt cx="5652773" cy="1184940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AD37DEA-39EE-4734-8E00-B2BA1160AE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1625" y="1394421"/>
                <a:ext cx="785963" cy="655200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A80CE9E-A94B-495A-A5FD-B00B9723A733}"/>
                  </a:ext>
                </a:extLst>
              </p:cNvPr>
              <p:cNvSpPr txBox="1"/>
              <p:nvPr/>
            </p:nvSpPr>
            <p:spPr>
              <a:xfrm>
                <a:off x="6009342" y="1214190"/>
                <a:ext cx="4715056" cy="1184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k-MK" sz="1600" dirty="0">
                    <a:latin typeface="+mj-lt"/>
                  </a:rPr>
                  <a:t>Зборува Македонски</a:t>
                </a:r>
                <a:br>
                  <a:rPr lang="ru-RU" sz="1600" dirty="0">
                    <a:latin typeface="+mj-lt"/>
                  </a:rPr>
                </a:br>
                <a:r>
                  <a:rPr lang="mk-MK" sz="1100" b="0" dirty="0">
                    <a:latin typeface="+mj-lt"/>
                  </a:rPr>
                  <a:t>Софтверот за контрола на пристап и евиденција на работно време како и сите прикази на </a:t>
                </a:r>
                <a:r>
                  <a:rPr lang="en-US" sz="1100" b="0" dirty="0">
                    <a:latin typeface="+mj-lt"/>
                  </a:rPr>
                  <a:t>LCD</a:t>
                </a:r>
                <a:r>
                  <a:rPr lang="mk-MK" sz="1100" b="0" dirty="0">
                    <a:latin typeface="+mj-lt"/>
                  </a:rPr>
                  <a:t> екраните можат да бидат испишани на македонски јазик со кирилско писмо. Извештаите од системот за евиденција на работно време се прилагодени на локалните законски барања. </a:t>
                </a:r>
                <a:endParaRPr lang="en-US" sz="1200" b="0" dirty="0">
                  <a:latin typeface="+mj-lt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6197102-1020-435B-81A1-A3778DF31C46}"/>
              </a:ext>
            </a:extLst>
          </p:cNvPr>
          <p:cNvGrpSpPr/>
          <p:nvPr/>
        </p:nvGrpSpPr>
        <p:grpSpPr>
          <a:xfrm>
            <a:off x="487494" y="1889789"/>
            <a:ext cx="1912711" cy="3853651"/>
            <a:chOff x="445723" y="817936"/>
            <a:chExt cx="1912711" cy="385365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E7AE757-8DFB-452A-9B25-D799E24F8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5723" y="2752999"/>
              <a:ext cx="1912711" cy="1918588"/>
            </a:xfrm>
            <a:prstGeom prst="ellipse">
              <a:avLst/>
            </a:prstGeom>
          </p:spPr>
        </p:pic>
        <p:pic>
          <p:nvPicPr>
            <p:cNvPr id="29" name="Slika 3">
              <a:extLst>
                <a:ext uri="{FF2B5EF4-FFF2-40B4-BE49-F238E27FC236}">
                  <a16:creationId xmlns:a16="http://schemas.microsoft.com/office/drawing/2014/main" id="{175A0279-7027-4BDE-9DE4-6AAF1DEF1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011" y="817936"/>
              <a:ext cx="1892137" cy="7029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8906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F69A927-A7C0-43FE-97DB-3F6533E73CDF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2348880"/>
            <a:ext cx="8839200" cy="3312368"/>
          </a:xfrm>
          <a:prstGeom prst="rect">
            <a:avLst/>
          </a:prstGeom>
        </p:spPr>
        <p:txBody>
          <a:bodyPr/>
          <a:lstStyle/>
          <a:p>
            <a:pPr marL="457200" indent="-457200" fontAlgn="ctr">
              <a:buAutoNum type="arabicPeriod"/>
            </a:pPr>
            <a:r>
              <a:rPr lang="mk-MK" sz="2600" b="0" kern="0" dirty="0">
                <a:latin typeface="+mn-lt"/>
              </a:rPr>
              <a:t>Едноставност при имплементација;</a:t>
            </a:r>
          </a:p>
          <a:p>
            <a:pPr marL="457200" indent="-457200" fontAlgn="ctr">
              <a:buAutoNum type="arabicPeriod"/>
            </a:pPr>
            <a:r>
              <a:rPr lang="mk-MK" sz="2600" b="0" kern="0" dirty="0">
                <a:latin typeface="+mn-lt"/>
              </a:rPr>
              <a:t>Флексибилност при евентуална потреба за проширување на системите;</a:t>
            </a:r>
          </a:p>
          <a:p>
            <a:pPr marL="457200" indent="-457200" fontAlgn="ctr">
              <a:buAutoNum type="arabicPeriod"/>
            </a:pPr>
            <a:r>
              <a:rPr lang="mk-MK" sz="2600" b="0" kern="0" dirty="0">
                <a:latin typeface="+mn-lt"/>
              </a:rPr>
              <a:t>Едноставност при одржувањето;</a:t>
            </a:r>
          </a:p>
          <a:p>
            <a:pPr marL="457200" indent="-457200" fontAlgn="ctr">
              <a:buAutoNum type="arabicPeriod"/>
            </a:pPr>
            <a:r>
              <a:rPr lang="mk-MK" sz="2600" b="0" kern="0" dirty="0">
                <a:latin typeface="+mn-lt"/>
              </a:rPr>
              <a:t>Долгорочни заштеди со правилно користење и</a:t>
            </a:r>
          </a:p>
          <a:p>
            <a:pPr marL="457200" indent="-457200" fontAlgn="ctr">
              <a:buAutoNum type="arabicPeriod"/>
            </a:pPr>
            <a:r>
              <a:rPr lang="mk-MK" sz="2600" b="0" kern="0" dirty="0">
                <a:latin typeface="+mn-lt"/>
              </a:rPr>
              <a:t>Намалување на тековните трошоци за користење на објектот</a:t>
            </a:r>
            <a:r>
              <a:rPr lang="mk-MK" b="0" dirty="0"/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A44E0-9044-4A48-B05F-C91213CC5D00}"/>
              </a:ext>
            </a:extLst>
          </p:cNvPr>
          <p:cNvSpPr txBox="1">
            <a:spLocks/>
          </p:cNvSpPr>
          <p:nvPr/>
        </p:nvSpPr>
        <p:spPr>
          <a:xfrm>
            <a:off x="152401" y="838201"/>
            <a:ext cx="8839200" cy="64658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mk-MK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Да се има во вид при проектирањето</a:t>
            </a:r>
            <a:endParaRPr lang="hr-HR" sz="4000" b="0" kern="0" dirty="0">
              <a:solidFill>
                <a:srgbClr val="33996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714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FEC3D9-EFCE-4244-8E5C-5FF6DB338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2" y="1465949"/>
            <a:ext cx="8178799" cy="475813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273C9FD-95BE-4A29-818C-0239F72EFFC2}"/>
              </a:ext>
            </a:extLst>
          </p:cNvPr>
          <p:cNvSpPr txBox="1">
            <a:spLocks/>
          </p:cNvSpPr>
          <p:nvPr/>
        </p:nvSpPr>
        <p:spPr>
          <a:xfrm>
            <a:off x="152401" y="838201"/>
            <a:ext cx="8839200" cy="64658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0" kern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IP </a:t>
            </a:r>
            <a:r>
              <a:rPr lang="mk-MK" sz="4000" b="0" kern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видео надзор</a:t>
            </a:r>
            <a:endParaRPr lang="hr-HR" sz="4000" b="0" kern="0" dirty="0">
              <a:solidFill>
                <a:srgbClr val="3399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734BCA-41D4-4759-9175-BFB5BA7B4049}"/>
              </a:ext>
            </a:extLst>
          </p:cNvPr>
          <p:cNvSpPr txBox="1"/>
          <p:nvPr/>
        </p:nvSpPr>
        <p:spPr>
          <a:xfrm>
            <a:off x="5148048" y="5516193"/>
            <a:ext cx="3843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EN 50132</a:t>
            </a:r>
            <a:r>
              <a:rPr lang="mk-MK" sz="2000" dirty="0">
                <a:latin typeface="+mn-lt"/>
              </a:rPr>
              <a:t> е важечката норма </a:t>
            </a:r>
            <a:br>
              <a:rPr lang="mk-MK" sz="2000" dirty="0">
                <a:latin typeface="+mn-lt"/>
              </a:rPr>
            </a:br>
            <a:r>
              <a:rPr lang="mk-MK" sz="2000" dirty="0">
                <a:latin typeface="+mn-lt"/>
              </a:rPr>
              <a:t>за видео надзор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799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73C9FD-95BE-4A29-818C-0239F72EFFC2}"/>
              </a:ext>
            </a:extLst>
          </p:cNvPr>
          <p:cNvSpPr txBox="1">
            <a:spLocks/>
          </p:cNvSpPr>
          <p:nvPr/>
        </p:nvSpPr>
        <p:spPr>
          <a:xfrm>
            <a:off x="152401" y="838201"/>
            <a:ext cx="8839200" cy="64658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mk-MK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Едноставна имплементација</a:t>
            </a:r>
            <a:endParaRPr lang="hr-HR" sz="4000" b="0" kern="0" dirty="0">
              <a:solidFill>
                <a:srgbClr val="3399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5C8B56-F26A-49D1-9731-B7CC3A376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57" y="1484786"/>
            <a:ext cx="7670049" cy="5040559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DA8D962-7FE1-498A-A7DB-FE42C68DB18F}"/>
              </a:ext>
            </a:extLst>
          </p:cNvPr>
          <p:cNvSpPr txBox="1">
            <a:spLocks noChangeArrowheads="1"/>
          </p:cNvSpPr>
          <p:nvPr/>
        </p:nvSpPr>
        <p:spPr>
          <a:xfrm>
            <a:off x="-468560" y="5301208"/>
            <a:ext cx="4032448" cy="1713612"/>
          </a:xfrm>
          <a:prstGeom prst="rect">
            <a:avLst/>
          </a:prstGeom>
        </p:spPr>
        <p:txBody>
          <a:bodyPr/>
          <a:lstStyle/>
          <a:p>
            <a:pPr algn="ctr" fontAlgn="ctr"/>
            <a:r>
              <a:rPr lang="mk-MK" sz="2600" b="0" kern="0" dirty="0">
                <a:latin typeface="+mn-lt"/>
              </a:rPr>
              <a:t>Дистрибуција на елементите во просторот</a:t>
            </a:r>
          </a:p>
        </p:txBody>
      </p:sp>
    </p:spTree>
    <p:extLst>
      <p:ext uri="{BB962C8B-B14F-4D97-AF65-F5344CB8AC3E}">
        <p14:creationId xmlns:p14="http://schemas.microsoft.com/office/powerpoint/2010/main" val="158137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73C9FD-95BE-4A29-818C-0239F72EFFC2}"/>
              </a:ext>
            </a:extLst>
          </p:cNvPr>
          <p:cNvSpPr txBox="1">
            <a:spLocks/>
          </p:cNvSpPr>
          <p:nvPr/>
        </p:nvSpPr>
        <p:spPr>
          <a:xfrm>
            <a:off x="152401" y="838201"/>
            <a:ext cx="8839200" cy="64658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mk-MK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Едноставна имплементација</a:t>
            </a:r>
            <a:endParaRPr lang="hr-HR" sz="4000" b="0" kern="0" dirty="0">
              <a:solidFill>
                <a:srgbClr val="3399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DA8D962-7FE1-498A-A7DB-FE42C68DB18F}"/>
              </a:ext>
            </a:extLst>
          </p:cNvPr>
          <p:cNvSpPr txBox="1">
            <a:spLocks noChangeArrowheads="1"/>
          </p:cNvSpPr>
          <p:nvPr/>
        </p:nvSpPr>
        <p:spPr>
          <a:xfrm>
            <a:off x="3" y="1643381"/>
            <a:ext cx="9143999" cy="489477"/>
          </a:xfrm>
          <a:prstGeom prst="rect">
            <a:avLst/>
          </a:prstGeom>
        </p:spPr>
        <p:txBody>
          <a:bodyPr/>
          <a:lstStyle/>
          <a:p>
            <a:pPr algn="ctr" fontAlgn="ctr"/>
            <a:r>
              <a:rPr lang="en-US" sz="2600" b="0" kern="0" dirty="0">
                <a:latin typeface="+mn-lt"/>
              </a:rPr>
              <a:t>End-to-end </a:t>
            </a:r>
            <a:r>
              <a:rPr lang="mk-MK" sz="2600" b="0" kern="0" dirty="0">
                <a:latin typeface="+mn-lt"/>
              </a:rPr>
              <a:t>решение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E6D063-536F-4599-9F56-C38EFA70E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60" y="2291450"/>
            <a:ext cx="5515081" cy="426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45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73C9FD-95BE-4A29-818C-0239F72EFFC2}"/>
              </a:ext>
            </a:extLst>
          </p:cNvPr>
          <p:cNvSpPr txBox="1">
            <a:spLocks/>
          </p:cNvSpPr>
          <p:nvPr/>
        </p:nvSpPr>
        <p:spPr>
          <a:xfrm>
            <a:off x="152401" y="838201"/>
            <a:ext cx="8839200" cy="64658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mk-MK" sz="4000" b="0" kern="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Едноставна имплементација</a:t>
            </a:r>
            <a:endParaRPr lang="hr-HR" sz="4000" b="0" kern="0" dirty="0">
              <a:solidFill>
                <a:srgbClr val="3399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DA8D962-7FE1-498A-A7DB-FE42C68DB18F}"/>
              </a:ext>
            </a:extLst>
          </p:cNvPr>
          <p:cNvSpPr txBox="1">
            <a:spLocks noChangeArrowheads="1"/>
          </p:cNvSpPr>
          <p:nvPr/>
        </p:nvSpPr>
        <p:spPr>
          <a:xfrm>
            <a:off x="3" y="1643381"/>
            <a:ext cx="9143999" cy="489477"/>
          </a:xfrm>
          <a:prstGeom prst="rect">
            <a:avLst/>
          </a:prstGeom>
        </p:spPr>
        <p:txBody>
          <a:bodyPr/>
          <a:lstStyle/>
          <a:p>
            <a:pPr algn="ctr" fontAlgn="ctr"/>
            <a:r>
              <a:rPr lang="en-US" sz="2600" b="0" kern="0" dirty="0">
                <a:latin typeface="+mn-lt"/>
              </a:rPr>
              <a:t>Plug &amp; Play</a:t>
            </a:r>
            <a:r>
              <a:rPr lang="mk-MK" sz="2600" b="0" kern="0" dirty="0">
                <a:latin typeface="+mn-lt"/>
              </a:rPr>
              <a:t> можности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9AB45F-0D61-4611-B049-F4B20CB6576D}"/>
              </a:ext>
            </a:extLst>
          </p:cNvPr>
          <p:cNvGrpSpPr/>
          <p:nvPr/>
        </p:nvGrpSpPr>
        <p:grpSpPr>
          <a:xfrm>
            <a:off x="152400" y="2291454"/>
            <a:ext cx="8839201" cy="3513810"/>
            <a:chOff x="803911" y="2291452"/>
            <a:chExt cx="10641809" cy="36347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057D21D-D432-4BEE-8990-01DEA5CA9203}"/>
                </a:ext>
              </a:extLst>
            </p:cNvPr>
            <p:cNvGrpSpPr/>
            <p:nvPr/>
          </p:nvGrpSpPr>
          <p:grpSpPr>
            <a:xfrm>
              <a:off x="803911" y="2291452"/>
              <a:ext cx="10584180" cy="3634740"/>
              <a:chOff x="803911" y="2291452"/>
              <a:chExt cx="10584180" cy="363474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5637E58-0B7F-41D3-AF2E-D0439AF22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911" y="2291452"/>
                <a:ext cx="10584180" cy="363474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749304-452F-4F6D-BD68-BC30D6CA97B2}"/>
                  </a:ext>
                </a:extLst>
              </p:cNvPr>
              <p:cNvSpPr txBox="1"/>
              <p:nvPr/>
            </p:nvSpPr>
            <p:spPr>
              <a:xfrm>
                <a:off x="1516511" y="2564904"/>
                <a:ext cx="3240360" cy="307777"/>
              </a:xfrm>
              <a:prstGeom prst="rect">
                <a:avLst/>
              </a:prstGeom>
              <a:solidFill>
                <a:srgbClr val="3E3E4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mk-MK" sz="1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Нема потреба од познавања за </a:t>
                </a:r>
                <a:r>
                  <a:rPr lang="en-US" sz="1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IP</a:t>
                </a:r>
                <a:r>
                  <a:rPr lang="mk-MK" sz="1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1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60C088-0A7D-424E-AAC5-87635D4F1E1D}"/>
                  </a:ext>
                </a:extLst>
              </p:cNvPr>
              <p:cNvSpPr txBox="1"/>
              <p:nvPr/>
            </p:nvSpPr>
            <p:spPr>
              <a:xfrm>
                <a:off x="4295800" y="4196354"/>
                <a:ext cx="65389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mk-MK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Извор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5AD915-0F71-4788-9433-1C1B6051B092}"/>
                  </a:ext>
                </a:extLst>
              </p:cNvPr>
              <p:cNvSpPr txBox="1"/>
              <p:nvPr/>
            </p:nvSpPr>
            <p:spPr>
              <a:xfrm>
                <a:off x="3503712" y="5301208"/>
                <a:ext cx="648869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mk-MK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Вистинск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mk-MK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Plus &amp; Play </a:t>
                </a:r>
                <a:r>
                  <a:rPr lang="mk-MK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платформа од крај до крај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E1A1DDF-907D-4EE6-B104-BEF7C21C4229}"/>
                </a:ext>
              </a:extLst>
            </p:cNvPr>
            <p:cNvSpPr txBox="1"/>
            <p:nvPr/>
          </p:nvSpPr>
          <p:spPr>
            <a:xfrm>
              <a:off x="8128601" y="4284385"/>
              <a:ext cx="2387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mk-MK" sz="1200" dirty="0">
                  <a:latin typeface="Arial" panose="020B0604020202020204" pitchFamily="34" charset="0"/>
                  <a:cs typeface="Arial" panose="020B0604020202020204" pitchFamily="34" charset="0"/>
                </a:rPr>
                <a:t>Складирање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 </a:t>
              </a:r>
              <a:r>
                <a:rPr lang="mk-MK" sz="1200" dirty="0">
                  <a:latin typeface="Arial" panose="020B0604020202020204" pitchFamily="34" charset="0"/>
                  <a:cs typeface="Arial" panose="020B0604020202020204" pitchFamily="34" charset="0"/>
                </a:rPr>
                <a:t> Процесирање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482949C-F6DD-46EE-B681-D1255293737F}"/>
                </a:ext>
              </a:extLst>
            </p:cNvPr>
            <p:cNvSpPr txBox="1"/>
            <p:nvPr/>
          </p:nvSpPr>
          <p:spPr>
            <a:xfrm>
              <a:off x="10732063" y="3923032"/>
              <a:ext cx="71365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mk-MK" sz="1200" dirty="0">
                  <a:latin typeface="Arial" panose="020B0604020202020204" pitchFamily="34" charset="0"/>
                  <a:cs typeface="Arial" panose="020B0604020202020204" pitchFamily="34" charset="0"/>
                </a:rPr>
                <a:t>Без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PC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671033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3333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20261</TotalTime>
  <Words>1224</Words>
  <Application>Microsoft Office PowerPoint</Application>
  <PresentationFormat>On-screen Show (4:3)</PresentationFormat>
  <Paragraphs>257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ＭＳ Ｐゴシック</vt:lpstr>
      <vt:lpstr>Arial</vt:lpstr>
      <vt:lpstr>Bebas Neue</vt:lpstr>
      <vt:lpstr>Lato Regular</vt:lpstr>
      <vt:lpstr>Symbol</vt:lpstr>
      <vt:lpstr>Times New Roman</vt:lpstr>
      <vt:lpstr>Trade Gothic LT Std Cn</vt:lpstr>
      <vt:lpstr>Wingdings</vt:lpstr>
      <vt:lpstr>ZapfDingbats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Alarm Automatika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Renata</dc:creator>
  <cp:lastModifiedBy>Ilija Pavleski</cp:lastModifiedBy>
  <cp:revision>618</cp:revision>
  <cp:lastPrinted>2001-01-31T08:05:04Z</cp:lastPrinted>
  <dcterms:created xsi:type="dcterms:W3CDTF">2001-01-15T07:24:04Z</dcterms:created>
  <dcterms:modified xsi:type="dcterms:W3CDTF">2017-10-24T07:42:07Z</dcterms:modified>
</cp:coreProperties>
</file>